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64" r:id="rId2"/>
    <p:sldId id="268" r:id="rId3"/>
    <p:sldId id="261" r:id="rId4"/>
    <p:sldId id="269" r:id="rId5"/>
    <p:sldId id="270" r:id="rId6"/>
    <p:sldId id="267" r:id="rId7"/>
  </p:sldIdLst>
  <p:sldSz cx="7772400" cy="10058400"/>
  <p:notesSz cx="7010400" cy="92964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180A42-8508-9243-7E2A-12F5A4D112C2}" name="Voss, Matthew J [HD FS]" initials="VMJ[F" userId="S::mjvoss@iastate.edu::1c0a10c2-766c-4bd5-8d37-f8f5b932300e" providerId="AD"/>
  <p188:author id="{3C2BBD47-D702-A45D-DA88-635C788E6172}" name="Sarah Walker" initials="SW" userId="/+dK8xYNBOVoV67R02yo1yw2E9586y4y2dcnujGKesY="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503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73"/>
    <p:restoredTop sz="94694"/>
  </p:normalViewPr>
  <p:slideViewPr>
    <p:cSldViewPr snapToGrid="0" snapToObjects="1">
      <p:cViewPr varScale="1">
        <p:scale>
          <a:sx n="110" d="100"/>
          <a:sy n="110" d="100"/>
        </p:scale>
        <p:origin x="38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 Id="rId14" Type="http://schemas.microsoft.com/office/2018/10/relationships/authors" Targe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2120249-011B-5748-A699-FDE5150DF302}" type="datetimeFigureOut">
              <a:rPr lang="en-US" smtClean="0"/>
              <a:t>2/11/2023</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70A68D9-CD54-F748-AD1A-06CB80B23362}" type="slidenum">
              <a:rPr lang="en-US" smtClean="0"/>
              <a:t>‹#›</a:t>
            </a:fld>
            <a:endParaRPr lang="en-US"/>
          </a:p>
        </p:txBody>
      </p:sp>
    </p:spTree>
    <p:extLst>
      <p:ext uri="{BB962C8B-B14F-4D97-AF65-F5344CB8AC3E}">
        <p14:creationId xmlns:p14="http://schemas.microsoft.com/office/powerpoint/2010/main" val="2568768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4352" y="9550400"/>
            <a:ext cx="4663441" cy="307766"/>
          </a:xfrm>
        </p:spPr>
        <p:txBody>
          <a:bodyPr/>
          <a:lstStyle>
            <a:lvl1pPr algn="l">
              <a:defRPr sz="900" b="1" i="0" baseline="0">
                <a:solidFill>
                  <a:schemeClr val="accent4"/>
                </a:solidFill>
                <a:latin typeface="Montserrat" pitchFamily="2" charset="77"/>
              </a:defRPr>
            </a:lvl1pPr>
          </a:lstStyle>
          <a:p>
            <a:r>
              <a:rPr lang="en-US" dirty="0"/>
              <a:t>Name of Report here</a:t>
            </a:r>
          </a:p>
        </p:txBody>
      </p:sp>
      <p:sp>
        <p:nvSpPr>
          <p:cNvPr id="6" name="Slide Number Placeholder 5"/>
          <p:cNvSpPr>
            <a:spLocks noGrp="1"/>
          </p:cNvSpPr>
          <p:nvPr>
            <p:ph type="sldNum" sz="quarter" idx="12"/>
          </p:nvPr>
        </p:nvSpPr>
        <p:spPr>
          <a:xfrm>
            <a:off x="5489258" y="9550400"/>
            <a:ext cx="1748790" cy="307766"/>
          </a:xfrm>
        </p:spPr>
        <p:txBody>
          <a:bodyPr/>
          <a:lstStyle>
            <a:lvl1pPr>
              <a:defRPr sz="900" b="1" i="0" baseline="0">
                <a:latin typeface="Montserrat" pitchFamily="2" charset="77"/>
              </a:defRPr>
            </a:lvl1pPr>
          </a:lstStyle>
          <a:p>
            <a:fld id="{91AEE98E-A341-2644-AFBB-D39E52AE52BE}" type="slidenum">
              <a:rPr lang="en-US" smtClean="0"/>
              <a:pPr/>
              <a:t>‹#›</a:t>
            </a:fld>
            <a:endParaRPr lang="en-US" dirty="0"/>
          </a:p>
        </p:txBody>
      </p:sp>
      <p:sp>
        <p:nvSpPr>
          <p:cNvPr id="7" name="Rectangle">
            <a:extLst>
              <a:ext uri="{FF2B5EF4-FFF2-40B4-BE49-F238E27FC236}">
                <a16:creationId xmlns:a16="http://schemas.microsoft.com/office/drawing/2014/main" id="{D4A944CD-44E0-4245-B923-49247DF68E57}"/>
              </a:ext>
            </a:extLst>
          </p:cNvPr>
          <p:cNvSpPr/>
          <p:nvPr userDrawn="1"/>
        </p:nvSpPr>
        <p:spPr>
          <a:xfrm>
            <a:off x="1" y="199718"/>
            <a:ext cx="7786914" cy="1411368"/>
          </a:xfrm>
          <a:prstGeom prst="rect">
            <a:avLst/>
          </a:prstGeom>
          <a:gradFill>
            <a:gsLst>
              <a:gs pos="38000">
                <a:schemeClr val="accent1">
                  <a:lumMod val="5000"/>
                  <a:lumOff val="95000"/>
                </a:schemeClr>
              </a:gs>
              <a:gs pos="96000">
                <a:schemeClr val="accent2"/>
              </a:gs>
              <a:gs pos="85000">
                <a:schemeClr val="accent2">
                  <a:lumMod val="80000"/>
                  <a:lumOff val="20000"/>
                </a:schemeClr>
              </a:gs>
              <a:gs pos="73000">
                <a:schemeClr val="accent1">
                  <a:lumMod val="30000"/>
                  <a:lumOff val="70000"/>
                </a:schemeClr>
              </a:gs>
            </a:gsLst>
            <a:lin ang="10800000" scaled="0"/>
          </a:gra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dirty="0"/>
          </a:p>
        </p:txBody>
      </p:sp>
      <p:sp>
        <p:nvSpPr>
          <p:cNvPr id="8" name="Rectangle">
            <a:extLst>
              <a:ext uri="{FF2B5EF4-FFF2-40B4-BE49-F238E27FC236}">
                <a16:creationId xmlns:a16="http://schemas.microsoft.com/office/drawing/2014/main" id="{8650C469-EEB8-4A4C-8A5C-82FA71166C78}"/>
              </a:ext>
            </a:extLst>
          </p:cNvPr>
          <p:cNvSpPr/>
          <p:nvPr userDrawn="1"/>
        </p:nvSpPr>
        <p:spPr>
          <a:xfrm>
            <a:off x="0" y="0"/>
            <a:ext cx="7786915" cy="199718"/>
          </a:xfrm>
          <a:prstGeom prst="rect">
            <a:avLst/>
          </a:pr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dirty="0"/>
          </a:p>
        </p:txBody>
      </p:sp>
      <p:sp>
        <p:nvSpPr>
          <p:cNvPr id="9" name="Rectangle">
            <a:extLst>
              <a:ext uri="{FF2B5EF4-FFF2-40B4-BE49-F238E27FC236}">
                <a16:creationId xmlns:a16="http://schemas.microsoft.com/office/drawing/2014/main" id="{3CFF5692-4B9F-C34F-89F0-F655B720B54C}"/>
              </a:ext>
            </a:extLst>
          </p:cNvPr>
          <p:cNvSpPr/>
          <p:nvPr userDrawn="1"/>
        </p:nvSpPr>
        <p:spPr>
          <a:xfrm>
            <a:off x="0" y="10044093"/>
            <a:ext cx="7786915" cy="154472"/>
          </a:xfrm>
          <a:prstGeom prst="rect">
            <a:avLst/>
          </a:prstGeom>
          <a:solidFill>
            <a:schemeClr val="accent2"/>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dirty="0"/>
          </a:p>
        </p:txBody>
      </p:sp>
      <p:cxnSp>
        <p:nvCxnSpPr>
          <p:cNvPr id="13" name="Straight Connector 12">
            <a:extLst>
              <a:ext uri="{FF2B5EF4-FFF2-40B4-BE49-F238E27FC236}">
                <a16:creationId xmlns:a16="http://schemas.microsoft.com/office/drawing/2014/main" id="{55B3D093-EA2E-9E4E-9ECC-63540942519B}"/>
              </a:ext>
            </a:extLst>
          </p:cNvPr>
          <p:cNvCxnSpPr>
            <a:cxnSpLocks/>
          </p:cNvCxnSpPr>
          <p:nvPr userDrawn="1"/>
        </p:nvCxnSpPr>
        <p:spPr>
          <a:xfrm>
            <a:off x="488566" y="9525004"/>
            <a:ext cx="6799009" cy="0"/>
          </a:xfrm>
          <a:prstGeom prst="line">
            <a:avLst/>
          </a:prstGeom>
          <a:ln w="12700">
            <a:solidFill>
              <a:schemeClr val="accent2"/>
            </a:solidFill>
            <a:miter lim="400000"/>
          </a:ln>
        </p:spPr>
      </p:cxn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47097" y="538561"/>
            <a:ext cx="2940478" cy="733682"/>
          </a:xfrm>
          <a:prstGeom prst="rect">
            <a:avLst/>
          </a:prstGeom>
        </p:spPr>
      </p:pic>
    </p:spTree>
    <p:custDataLst>
      <p:tags r:id="rId1"/>
    </p:custDataLst>
    <p:extLst>
      <p:ext uri="{BB962C8B-B14F-4D97-AF65-F5344CB8AC3E}">
        <p14:creationId xmlns:p14="http://schemas.microsoft.com/office/powerpoint/2010/main" val="415550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34352" y="9550400"/>
            <a:ext cx="4663441" cy="307766"/>
          </a:xfrm>
        </p:spPr>
        <p:txBody>
          <a:bodyPr/>
          <a:lstStyle>
            <a:lvl1pPr algn="l">
              <a:defRPr sz="900" b="1" i="0" baseline="0">
                <a:solidFill>
                  <a:schemeClr val="accent4"/>
                </a:solidFill>
                <a:latin typeface="Montserrat" pitchFamily="2" charset="77"/>
              </a:defRPr>
            </a:lvl1pPr>
          </a:lstStyle>
          <a:p>
            <a:r>
              <a:rPr lang="en-US" dirty="0"/>
              <a:t>Name of Report here</a:t>
            </a:r>
          </a:p>
        </p:txBody>
      </p:sp>
      <p:sp>
        <p:nvSpPr>
          <p:cNvPr id="6" name="Slide Number Placeholder 5"/>
          <p:cNvSpPr>
            <a:spLocks noGrp="1"/>
          </p:cNvSpPr>
          <p:nvPr>
            <p:ph type="sldNum" sz="quarter" idx="12"/>
          </p:nvPr>
        </p:nvSpPr>
        <p:spPr>
          <a:xfrm>
            <a:off x="5489258" y="9550400"/>
            <a:ext cx="1748790" cy="307766"/>
          </a:xfrm>
        </p:spPr>
        <p:txBody>
          <a:bodyPr/>
          <a:lstStyle>
            <a:lvl1pPr>
              <a:defRPr sz="900" b="1" i="0" baseline="0">
                <a:latin typeface="Montserrat" pitchFamily="2" charset="77"/>
              </a:defRPr>
            </a:lvl1pPr>
          </a:lstStyle>
          <a:p>
            <a:fld id="{91AEE98E-A341-2644-AFBB-D39E52AE52BE}" type="slidenum">
              <a:rPr lang="en-US" smtClean="0"/>
              <a:pPr/>
              <a:t>‹#›</a:t>
            </a:fld>
            <a:endParaRPr lang="en-US" dirty="0"/>
          </a:p>
        </p:txBody>
      </p:sp>
      <p:sp>
        <p:nvSpPr>
          <p:cNvPr id="9" name="Rectangle">
            <a:extLst>
              <a:ext uri="{FF2B5EF4-FFF2-40B4-BE49-F238E27FC236}">
                <a16:creationId xmlns:a16="http://schemas.microsoft.com/office/drawing/2014/main" id="{3CFF5692-4B9F-C34F-89F0-F655B720B54C}"/>
              </a:ext>
            </a:extLst>
          </p:cNvPr>
          <p:cNvSpPr/>
          <p:nvPr userDrawn="1"/>
        </p:nvSpPr>
        <p:spPr>
          <a:xfrm>
            <a:off x="0" y="10044093"/>
            <a:ext cx="7786915" cy="154472"/>
          </a:xfrm>
          <a:prstGeom prst="rect">
            <a:avLst/>
          </a:prstGeom>
          <a:solidFill>
            <a:schemeClr val="accent2"/>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dirty="0"/>
          </a:p>
        </p:txBody>
      </p:sp>
      <p:pic>
        <p:nvPicPr>
          <p:cNvPr id="4" name="Picture 3" descr="Logo, company name&#10;&#10;Description automatically generated">
            <a:extLst>
              <a:ext uri="{FF2B5EF4-FFF2-40B4-BE49-F238E27FC236}">
                <a16:creationId xmlns:a16="http://schemas.microsoft.com/office/drawing/2014/main" id="{23C27E89-B3A8-5141-9894-F38CD667AD4E}"/>
              </a:ext>
            </a:extLst>
          </p:cNvPr>
          <p:cNvPicPr>
            <a:picLocks noChangeAspect="1"/>
          </p:cNvPicPr>
          <p:nvPr userDrawn="1"/>
        </p:nvPicPr>
        <p:blipFill>
          <a:blip r:embed="rId2">
            <a:alphaModFix amt="43000"/>
          </a:blip>
          <a:stretch>
            <a:fillRect/>
          </a:stretch>
        </p:blipFill>
        <p:spPr>
          <a:xfrm>
            <a:off x="6315472" y="-338513"/>
            <a:ext cx="1845151" cy="1845151"/>
          </a:xfrm>
          <a:prstGeom prst="rect">
            <a:avLst/>
          </a:prstGeom>
        </p:spPr>
      </p:pic>
      <p:sp>
        <p:nvSpPr>
          <p:cNvPr id="10" name="Rectangle">
            <a:extLst>
              <a:ext uri="{FF2B5EF4-FFF2-40B4-BE49-F238E27FC236}">
                <a16:creationId xmlns:a16="http://schemas.microsoft.com/office/drawing/2014/main" id="{7115E90E-8C1D-D443-BB58-8E4B318FCF92}"/>
              </a:ext>
            </a:extLst>
          </p:cNvPr>
          <p:cNvSpPr/>
          <p:nvPr userDrawn="1"/>
        </p:nvSpPr>
        <p:spPr>
          <a:xfrm>
            <a:off x="0" y="0"/>
            <a:ext cx="7786915" cy="199718"/>
          </a:xfrm>
          <a:prstGeom prst="rect">
            <a:avLst/>
          </a:prstGeom>
          <a:solidFill>
            <a:schemeClr val="accent1"/>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dirty="0"/>
          </a:p>
        </p:txBody>
      </p:sp>
      <p:cxnSp>
        <p:nvCxnSpPr>
          <p:cNvPr id="12" name="Straight Connector 11">
            <a:extLst>
              <a:ext uri="{FF2B5EF4-FFF2-40B4-BE49-F238E27FC236}">
                <a16:creationId xmlns:a16="http://schemas.microsoft.com/office/drawing/2014/main" id="{1046F752-A924-1A45-A8CE-E82397537BC1}"/>
              </a:ext>
            </a:extLst>
          </p:cNvPr>
          <p:cNvCxnSpPr>
            <a:cxnSpLocks/>
          </p:cNvCxnSpPr>
          <p:nvPr userDrawn="1"/>
        </p:nvCxnSpPr>
        <p:spPr>
          <a:xfrm>
            <a:off x="488568" y="9525004"/>
            <a:ext cx="6799009" cy="0"/>
          </a:xfrm>
          <a:prstGeom prst="line">
            <a:avLst/>
          </a:prstGeom>
          <a:ln w="12700">
            <a:solidFill>
              <a:schemeClr val="accent2"/>
            </a:solidFill>
            <a:miter lim="400000"/>
          </a:ln>
        </p:spPr>
      </p:cxnSp>
    </p:spTree>
    <p:extLst>
      <p:ext uri="{BB962C8B-B14F-4D97-AF65-F5344CB8AC3E}">
        <p14:creationId xmlns:p14="http://schemas.microsoft.com/office/powerpoint/2010/main" val="20270143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Name of Report here</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1AEE98E-A341-2644-AFBB-D39E52AE52BE}" type="slidenum">
              <a:rPr lang="en-US" smtClean="0"/>
              <a:t>‹#›</a:t>
            </a:fld>
            <a:endParaRPr lang="en-US"/>
          </a:p>
        </p:txBody>
      </p:sp>
    </p:spTree>
    <p:extLst>
      <p:ext uri="{BB962C8B-B14F-4D97-AF65-F5344CB8AC3E}">
        <p14:creationId xmlns:p14="http://schemas.microsoft.com/office/powerpoint/2010/main" val="2037337393"/>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hyperlink" Target="https://elogicgenesis.com/pricing/" TargetMode="Externa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A1548129-4161-6044-99E9-B11FC157E727}"/>
              </a:ext>
            </a:extLst>
          </p:cNvPr>
          <p:cNvSpPr txBox="1"/>
          <p:nvPr/>
        </p:nvSpPr>
        <p:spPr>
          <a:xfrm>
            <a:off x="0" y="512127"/>
            <a:ext cx="4872726" cy="897425"/>
          </a:xfrm>
          <a:prstGeom prst="rect">
            <a:avLst/>
          </a:prstGeom>
          <a:noFill/>
        </p:spPr>
        <p:txBody>
          <a:bodyPr wrap="square" rtlCol="0">
            <a:spAutoFit/>
          </a:bodyPr>
          <a:lstStyle/>
          <a:p>
            <a:pPr>
              <a:lnSpc>
                <a:spcPts val="2160"/>
              </a:lnSpc>
            </a:pPr>
            <a:r>
              <a:rPr lang="en-US" sz="2400" dirty="0">
                <a:solidFill>
                  <a:schemeClr val="bg2"/>
                </a:solidFill>
                <a:latin typeface="Montserrat"/>
              </a:rPr>
              <a:t>Community Action Network</a:t>
            </a:r>
            <a:br>
              <a:rPr lang="en-US" sz="2400" dirty="0">
                <a:solidFill>
                  <a:schemeClr val="bg2"/>
                </a:solidFill>
                <a:latin typeface="Montserrat" pitchFamily="2" charset="77"/>
              </a:rPr>
            </a:br>
            <a:r>
              <a:rPr lang="en-US" sz="2000" dirty="0">
                <a:solidFill>
                  <a:schemeClr val="bg2"/>
                </a:solidFill>
                <a:latin typeface="Montserrat" pitchFamily="2" charset="77"/>
              </a:rPr>
              <a:t>Evaluation of Five Data Systems </a:t>
            </a:r>
          </a:p>
          <a:p>
            <a:pPr>
              <a:lnSpc>
                <a:spcPts val="2160"/>
              </a:lnSpc>
            </a:pPr>
            <a:r>
              <a:rPr lang="en-US" sz="1000" dirty="0">
                <a:solidFill>
                  <a:schemeClr val="bg2"/>
                </a:solidFill>
                <a:latin typeface="Montserrat" pitchFamily="2" charset="77"/>
              </a:rPr>
              <a:t>By Matthew Voss, Cassandra Dorius, Shawn Dorius, and Sarah Walker</a:t>
            </a:r>
          </a:p>
        </p:txBody>
      </p:sp>
      <p:sp>
        <p:nvSpPr>
          <p:cNvPr id="22" name="Job Title…">
            <a:extLst>
              <a:ext uri="{FF2B5EF4-FFF2-40B4-BE49-F238E27FC236}">
                <a16:creationId xmlns:a16="http://schemas.microsoft.com/office/drawing/2014/main" id="{367E8891-D14E-234F-B9B3-47411ADCD595}"/>
              </a:ext>
            </a:extLst>
          </p:cNvPr>
          <p:cNvSpPr txBox="1"/>
          <p:nvPr/>
        </p:nvSpPr>
        <p:spPr>
          <a:xfrm>
            <a:off x="291126" y="1769719"/>
            <a:ext cx="7199569" cy="8048115"/>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0360" tIns="30360" rIns="30360" bIns="30360" anchor="t">
            <a:spAutoFit/>
          </a:bodyPr>
          <a:lstStyle/>
          <a:p>
            <a:r>
              <a:rPr lang="en-US" sz="1400" b="1" dirty="0">
                <a:solidFill>
                  <a:srgbClr val="B75030"/>
                </a:solidFill>
                <a:latin typeface="Montserrat" pitchFamily="2" charset="77"/>
              </a:rPr>
              <a:t>Heuristics Used to Assess Five Data Systems</a:t>
            </a:r>
          </a:p>
          <a:p>
            <a:endParaRPr lang="en-US" sz="800" dirty="0">
              <a:latin typeface="Open Sans" panose="020B0604020202020204" charset="0"/>
              <a:ea typeface="Open Sans" panose="020B0604020202020204" charset="0"/>
              <a:cs typeface="Open Sans" panose="020B0604020202020204" charset="0"/>
            </a:endParaRPr>
          </a:p>
          <a:p>
            <a:r>
              <a:rPr lang="en-US" sz="1000" dirty="0">
                <a:latin typeface="Open Sans" panose="020B0604020202020204" charset="0"/>
                <a:ea typeface="Open Sans" panose="020B0604020202020204" charset="0"/>
                <a:cs typeface="Open Sans" panose="020B0604020202020204" charset="0"/>
              </a:rPr>
              <a:t>The Public Science Collaborative conducted two surveys, six focus groups, and three workshops on behalf of the Community Action Network (CAN) to evaluate their current data systems’ effectiveness and feature gaps. Across these settings, CAN stakeholders were iteratively asked, "What works well for you in your current data system?" And "How might a future system better meet your needs"? The resulting usability principles, also known as heuristics, were then refined into "apples-to-apples" criteria that became the basis of PSC's data system evaluation.</a:t>
            </a:r>
          </a:p>
          <a:p>
            <a:endParaRPr lang="en-US" sz="800" dirty="0">
              <a:latin typeface="Open Sans" panose="020B0604020202020204" charset="0"/>
              <a:ea typeface="Open Sans" panose="020B0604020202020204" charset="0"/>
              <a:cs typeface="Open Sans" panose="020B0604020202020204" charset="0"/>
            </a:endParaRPr>
          </a:p>
          <a:p>
            <a:r>
              <a:rPr lang="en-US" sz="1000" dirty="0">
                <a:latin typeface="Open Sans" panose="020B0604020202020204" charset="0"/>
                <a:ea typeface="Open Sans" panose="020B0604020202020204" charset="0"/>
                <a:cs typeface="Open Sans" panose="020B0604020202020204" charset="0"/>
              </a:rPr>
              <a:t>To better meet the needs of CAN's target data users and achieve more effective and impactful results, we recommend future systems address these six human-centered heuristics:</a:t>
            </a:r>
          </a:p>
          <a:p>
            <a:endParaRPr lang="en-US" sz="800" dirty="0">
              <a:latin typeface="Open Sans" panose="020B0604020202020204" charset="0"/>
              <a:ea typeface="Open Sans" panose="020B0604020202020204" charset="0"/>
              <a:cs typeface="Open Sans" panose="020B0604020202020204" charset="0"/>
            </a:endParaRPr>
          </a:p>
          <a:p>
            <a:pPr marL="342900" indent="-342900">
              <a:buFont typeface="+mj-lt"/>
              <a:buAutoNum type="arabicPeriod"/>
            </a:pPr>
            <a:r>
              <a:rPr lang="en-US" sz="1000" b="1" dirty="0">
                <a:latin typeface="Open Sans" panose="020B0604020202020204" charset="0"/>
                <a:ea typeface="Open Sans" panose="020B0604020202020204" charset="0"/>
                <a:cs typeface="Open Sans" panose="020B0604020202020204" charset="0"/>
              </a:rPr>
              <a:t>Intuitive Data Entry</a:t>
            </a:r>
            <a:r>
              <a:rPr lang="en-US" sz="1000" dirty="0">
                <a:latin typeface="Open Sans" panose="020B0604020202020204" charset="0"/>
                <a:ea typeface="Open Sans" panose="020B0604020202020204" charset="0"/>
                <a:cs typeface="Open Sans" panose="020B0604020202020204" charset="0"/>
              </a:rPr>
              <a:t>: The data system should have interfaces that are easy to use, reducing the chance of errors and improving the overall user experience. Staff shared that options for duplication and formatting alerts are highly valued, as are client portals to support data collection. Vendors remarked that integrating client lists with vendor software is often complicated by inaccurate data, and accuracy would improve with alert features. Clients noted that less confusing, duplicative, and time-consuming entry portals would improve their experience. Meeting the goals of this usability principle would be especially beneficial for staff, clients, and vendors.</a:t>
            </a:r>
          </a:p>
          <a:p>
            <a:pPr marL="342900" indent="-342900">
              <a:buFont typeface="+mj-lt"/>
              <a:buAutoNum type="arabicPeriod"/>
            </a:pPr>
            <a:endParaRPr lang="en-US" sz="800" dirty="0">
              <a:latin typeface="Open Sans" panose="020B0604020202020204" charset="0"/>
              <a:ea typeface="Open Sans" panose="020B0604020202020204" charset="0"/>
              <a:cs typeface="Open Sans" panose="020B0604020202020204" charset="0"/>
            </a:endParaRPr>
          </a:p>
          <a:p>
            <a:pPr marL="342900" indent="-342900">
              <a:buFont typeface="+mj-lt"/>
              <a:buAutoNum type="arabicPeriod"/>
            </a:pPr>
            <a:r>
              <a:rPr lang="en-US" sz="1000" b="1" dirty="0">
                <a:latin typeface="Open Sans" panose="020B0604020202020204" charset="0"/>
                <a:ea typeface="Open Sans" panose="020B0604020202020204" charset="0"/>
                <a:cs typeface="Open Sans" panose="020B0604020202020204" charset="0"/>
              </a:rPr>
              <a:t>Accurate Reporting</a:t>
            </a:r>
            <a:r>
              <a:rPr lang="en-US" sz="1000" dirty="0">
                <a:latin typeface="Open Sans" panose="020B0604020202020204" charset="0"/>
                <a:ea typeface="Open Sans" panose="020B0604020202020204" charset="0"/>
                <a:cs typeface="Open Sans" panose="020B0604020202020204" charset="0"/>
              </a:rPr>
              <a:t>: Reports generated by the system should be trustworthy and reliable, with access to all relevant fields and data. State leaders observed that federal funds require comprehensive and accurate data collection, and misinformation may threaten future funding. ICAA leaders noted that better access to accurate cross-agency reporting was critical to supporting their statewide efforts. Agency leaders reflected that poor reporting was costing local groups money and human resources already in short supply. Staff members shared concerns that reports generated with identical filters, minutes apart, were different, and more trust was needed in findings produced by the data system. Staff, agency leaders, ICAA leaders, and State leaders will be benefitted by improving report accuracy in the new system. </a:t>
            </a:r>
          </a:p>
          <a:p>
            <a:pPr marL="342900" indent="-342900">
              <a:buFont typeface="+mj-lt"/>
              <a:buAutoNum type="arabicPeriod"/>
            </a:pPr>
            <a:endParaRPr lang="en-US" sz="800" dirty="0">
              <a:latin typeface="Open Sans" panose="020B0604020202020204" charset="0"/>
              <a:ea typeface="Open Sans" panose="020B0604020202020204" charset="0"/>
              <a:cs typeface="Open Sans" panose="020B0604020202020204" charset="0"/>
            </a:endParaRPr>
          </a:p>
          <a:p>
            <a:pPr marL="342900" indent="-342900">
              <a:buFont typeface="+mj-lt"/>
              <a:buAutoNum type="arabicPeriod"/>
            </a:pPr>
            <a:r>
              <a:rPr lang="en-US" sz="1000" b="1" dirty="0">
                <a:latin typeface="Open Sans" panose="020B0604020202020204" charset="0"/>
                <a:ea typeface="Open Sans" panose="020B0604020202020204" charset="0"/>
                <a:cs typeface="Open Sans" panose="020B0604020202020204" charset="0"/>
              </a:rPr>
              <a:t>Customizable Systems</a:t>
            </a:r>
            <a:r>
              <a:rPr lang="en-US" sz="1000" dirty="0">
                <a:latin typeface="Open Sans" panose="020B0604020202020204" charset="0"/>
                <a:ea typeface="Open Sans" panose="020B0604020202020204" charset="0"/>
                <a:cs typeface="Open Sans" panose="020B0604020202020204" charset="0"/>
              </a:rPr>
              <a:t>: The data system should allow for agency-level customization and offer tailored options for specific agencies or groups of agencies, giving decision-makers more control over how their local system is used. Agency leaders confirmed that opportunities to customize directly, without engaging data system owners, were particularly valuable. State leaders shared that system-wide customization based on universal reporting needs was also crucial for a successful system. State and agency leaders are particularly benefited from this supporting this usability principle.</a:t>
            </a:r>
          </a:p>
          <a:p>
            <a:pPr marL="342900" indent="-342900">
              <a:buFont typeface="+mj-lt"/>
              <a:buAutoNum type="arabicPeriod"/>
            </a:pPr>
            <a:endParaRPr lang="en-US" sz="800" dirty="0">
              <a:latin typeface="Open Sans" panose="020B0604020202020204" charset="0"/>
              <a:ea typeface="Open Sans" panose="020B0604020202020204" charset="0"/>
              <a:cs typeface="Open Sans" panose="020B0604020202020204" charset="0"/>
            </a:endParaRPr>
          </a:p>
          <a:p>
            <a:pPr marL="342900" indent="-342900">
              <a:buFont typeface="+mj-lt"/>
              <a:buAutoNum type="arabicPeriod"/>
            </a:pPr>
            <a:r>
              <a:rPr lang="en-US" sz="1000" b="1" dirty="0">
                <a:latin typeface="Open Sans" panose="020B0604020202020204" charset="0"/>
                <a:ea typeface="Open Sans" panose="020B0604020202020204" charset="0"/>
                <a:cs typeface="Open Sans" panose="020B0604020202020204" charset="0"/>
              </a:rPr>
              <a:t>Strong Governance and Security</a:t>
            </a:r>
            <a:r>
              <a:rPr lang="en-US" sz="1000" dirty="0">
                <a:latin typeface="Open Sans" panose="020B0604020202020204" charset="0"/>
                <a:ea typeface="Open Sans" panose="020B0604020202020204" charset="0"/>
                <a:cs typeface="Open Sans" panose="020B0604020202020204" charset="0"/>
              </a:rPr>
              <a:t>: The data system must ensure the security and privacy of client data through measures such as privacy certifications, multi-factor authentication, and role-based access controls. Project and employee management are highly valued for creating secure HR opportunities within the system. There was universal agreement about the need for a strong governance and security system among leaders from ICAA, the State, and local agencies, although all data users will be benefited from a secure system, including vendors, front-line staff, and clients.</a:t>
            </a:r>
          </a:p>
          <a:p>
            <a:pPr marL="342900" indent="-342900">
              <a:buFont typeface="+mj-lt"/>
              <a:buAutoNum type="arabicPeriod"/>
            </a:pPr>
            <a:endParaRPr lang="en-US" sz="800" dirty="0">
              <a:latin typeface="Open Sans" panose="020B0604020202020204" charset="0"/>
              <a:ea typeface="Open Sans" panose="020B0604020202020204" charset="0"/>
              <a:cs typeface="Open Sans" panose="020B0604020202020204" charset="0"/>
            </a:endParaRPr>
          </a:p>
          <a:p>
            <a:pPr marL="342900" indent="-342900">
              <a:buFont typeface="+mj-lt"/>
              <a:buAutoNum type="arabicPeriod"/>
            </a:pPr>
            <a:r>
              <a:rPr lang="en-US" sz="1000" b="1" dirty="0">
                <a:latin typeface="Open Sans" panose="020B0604020202020204" charset="0"/>
                <a:ea typeface="Open Sans" panose="020B0604020202020204" charset="0"/>
                <a:cs typeface="Open Sans" panose="020B0604020202020204" charset="0"/>
              </a:rPr>
              <a:t>Seamless Integration</a:t>
            </a:r>
            <a:r>
              <a:rPr lang="en-US" sz="1000" dirty="0">
                <a:latin typeface="Open Sans" panose="020B0604020202020204" charset="0"/>
                <a:ea typeface="Open Sans" panose="020B0604020202020204" charset="0"/>
                <a:cs typeface="Open Sans" panose="020B0604020202020204" charset="0"/>
              </a:rPr>
              <a:t>:  Integration with other systems through APIs or bulk data transfer can improve accuracy and reduce the chance of double entry. Integration was highly valued by agency leaders, State program leaders, and ICAA leaders, who seek to reduce data silos, improve access to data insights that drive change, and provide a statewide perspective across multiple agencies and services. </a:t>
            </a:r>
          </a:p>
          <a:p>
            <a:pPr marL="342900" indent="-342900">
              <a:buFont typeface="+mj-lt"/>
              <a:buAutoNum type="arabicPeriod"/>
            </a:pPr>
            <a:endParaRPr lang="en-US" sz="800" dirty="0">
              <a:latin typeface="Open Sans" panose="020B0604020202020204" charset="0"/>
              <a:ea typeface="Open Sans" panose="020B0604020202020204" charset="0"/>
              <a:cs typeface="Open Sans" panose="020B0604020202020204" charset="0"/>
            </a:endParaRPr>
          </a:p>
          <a:p>
            <a:pPr marL="342900" indent="-342900">
              <a:buFont typeface="+mj-lt"/>
              <a:buAutoNum type="arabicPeriod"/>
            </a:pPr>
            <a:r>
              <a:rPr lang="en-US" sz="1000" b="1" dirty="0">
                <a:latin typeface="Open Sans" panose="020B0604020202020204" charset="0"/>
                <a:ea typeface="Open Sans" panose="020B0604020202020204" charset="0"/>
                <a:cs typeface="Open Sans" panose="020B0604020202020204" charset="0"/>
              </a:rPr>
              <a:t>Adequate Training and Support</a:t>
            </a:r>
            <a:r>
              <a:rPr lang="en-US" sz="1000" dirty="0">
                <a:latin typeface="Open Sans" panose="020B0604020202020204" charset="0"/>
                <a:ea typeface="Open Sans" panose="020B0604020202020204" charset="0"/>
                <a:cs typeface="Open Sans" panose="020B0604020202020204" charset="0"/>
              </a:rPr>
              <a:t>: All data system users should have access to role-specific training materials, on-call support, and a formal training process to ensure everyone can effectively use the system. When data system users were asked what type of training they would like to receive, agency leaders told us that training should be asynchronous, 'canned,' and easy to understand to meet the needs of a high-turnover workforce. Front-line staff noted that they would like on-call support to help them address pressing issues promptly. Recommendations for videos, webinars and training manuals were suggested by ICAA leadership, reflecting the need for iterative, formal training that ICAA can help distribute. Staff and leadership from agencies and ICAA would benefit most from implementation of this principle.</a:t>
            </a:r>
          </a:p>
          <a:p>
            <a:endParaRPr lang="en-US" sz="1100" dirty="0">
              <a:latin typeface="Open Sans" panose="020B0604020202020204" charset="0"/>
              <a:ea typeface="Open Sans" panose="020B0604020202020204" charset="0"/>
              <a:cs typeface="Open Sans" panose="020B0604020202020204" charset="0"/>
            </a:endParaRPr>
          </a:p>
        </p:txBody>
      </p:sp>
      <p:sp>
        <p:nvSpPr>
          <p:cNvPr id="33" name="Slide Number Placeholder 32">
            <a:extLst>
              <a:ext uri="{FF2B5EF4-FFF2-40B4-BE49-F238E27FC236}">
                <a16:creationId xmlns:a16="http://schemas.microsoft.com/office/drawing/2014/main" id="{06B0250A-91A6-8C4C-8D66-3BDF51AB04EE}"/>
              </a:ext>
            </a:extLst>
          </p:cNvPr>
          <p:cNvSpPr>
            <a:spLocks noGrp="1"/>
          </p:cNvSpPr>
          <p:nvPr>
            <p:ph type="sldNum" sz="quarter" idx="12"/>
          </p:nvPr>
        </p:nvSpPr>
        <p:spPr>
          <a:xfrm>
            <a:off x="5489258" y="9658359"/>
            <a:ext cx="1748790" cy="307766"/>
          </a:xfrm>
        </p:spPr>
        <p:txBody>
          <a:bodyPr/>
          <a:lstStyle/>
          <a:p>
            <a:fld id="{91AEE98E-A341-2644-AFBB-D39E52AE52BE}" type="slidenum">
              <a:rPr lang="en-US" smtClean="0"/>
              <a:pPr/>
              <a:t>1</a:t>
            </a:fld>
            <a:endParaRPr lang="en-US" dirty="0"/>
          </a:p>
        </p:txBody>
      </p:sp>
      <p:sp>
        <p:nvSpPr>
          <p:cNvPr id="2" name="TextBox 1">
            <a:extLst>
              <a:ext uri="{FF2B5EF4-FFF2-40B4-BE49-F238E27FC236}">
                <a16:creationId xmlns:a16="http://schemas.microsoft.com/office/drawing/2014/main" id="{883C362D-A099-4D64-931E-B7D2ECEB731A}"/>
              </a:ext>
            </a:extLst>
          </p:cNvPr>
          <p:cNvSpPr txBox="1"/>
          <p:nvPr/>
        </p:nvSpPr>
        <p:spPr>
          <a:xfrm>
            <a:off x="626804" y="3913591"/>
            <a:ext cx="184731" cy="369332"/>
          </a:xfrm>
          <a:prstGeom prst="rect">
            <a:avLst/>
          </a:prstGeom>
          <a:noFill/>
        </p:spPr>
        <p:txBody>
          <a:bodyPr wrap="none" rtlCol="0">
            <a:spAutoFit/>
          </a:bodyPr>
          <a:lstStyle/>
          <a:p>
            <a:endParaRPr lang="en-US" dirty="0"/>
          </a:p>
        </p:txBody>
      </p:sp>
      <p:sp>
        <p:nvSpPr>
          <p:cNvPr id="7" name="Footer Placeholder 33">
            <a:extLst>
              <a:ext uri="{FF2B5EF4-FFF2-40B4-BE49-F238E27FC236}">
                <a16:creationId xmlns:a16="http://schemas.microsoft.com/office/drawing/2014/main" id="{3621969A-39F9-45A8-BCFB-6E9802BC3718}"/>
              </a:ext>
            </a:extLst>
          </p:cNvPr>
          <p:cNvSpPr>
            <a:spLocks noGrp="1"/>
          </p:cNvSpPr>
          <p:nvPr>
            <p:ph type="ftr" sz="quarter" idx="11"/>
          </p:nvPr>
        </p:nvSpPr>
        <p:spPr>
          <a:xfrm>
            <a:off x="534352" y="9550400"/>
            <a:ext cx="4663441" cy="307766"/>
          </a:xfrm>
        </p:spPr>
        <p:txBody>
          <a:bodyPr/>
          <a:lstStyle/>
          <a:p>
            <a:r>
              <a:rPr lang="en-US" dirty="0"/>
              <a:t>Evaluation of Five Data Systems</a:t>
            </a:r>
          </a:p>
        </p:txBody>
      </p:sp>
    </p:spTree>
    <p:custDataLst>
      <p:tags r:id="rId1"/>
    </p:custDataLst>
    <p:extLst>
      <p:ext uri="{BB962C8B-B14F-4D97-AF65-F5344CB8AC3E}">
        <p14:creationId xmlns:p14="http://schemas.microsoft.com/office/powerpoint/2010/main" val="44390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Job Title…">
            <a:extLst>
              <a:ext uri="{FF2B5EF4-FFF2-40B4-BE49-F238E27FC236}">
                <a16:creationId xmlns:a16="http://schemas.microsoft.com/office/drawing/2014/main" id="{367E8891-D14E-234F-B9B3-47411ADCD595}"/>
              </a:ext>
            </a:extLst>
          </p:cNvPr>
          <p:cNvSpPr txBox="1"/>
          <p:nvPr/>
        </p:nvSpPr>
        <p:spPr>
          <a:xfrm>
            <a:off x="319703" y="1270889"/>
            <a:ext cx="7199569" cy="429324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t">
            <a:spAutoFit/>
          </a:bodyPr>
          <a:lstStyle/>
          <a:p>
            <a:r>
              <a:rPr lang="en-US" sz="1400" b="1" dirty="0">
                <a:solidFill>
                  <a:srgbClr val="B75030"/>
                </a:solidFill>
                <a:latin typeface="Montserrat" pitchFamily="2" charset="77"/>
              </a:rPr>
              <a:t>Missing Features or Gaps of Current System</a:t>
            </a:r>
          </a:p>
          <a:p>
            <a:endParaRPr lang="en-US" sz="800" dirty="0">
              <a:latin typeface="Open Sans" panose="020B0604020202020204" charset="0"/>
              <a:ea typeface="Open Sans" panose="020B0604020202020204" charset="0"/>
              <a:cs typeface="Open Sans" panose="020B0604020202020204" charset="0"/>
            </a:endParaRPr>
          </a:p>
          <a:p>
            <a:r>
              <a:rPr lang="en-US" sz="1000" dirty="0">
                <a:latin typeface="Open Sans" panose="020B0604020202020204" charset="0"/>
                <a:ea typeface="Open Sans" panose="020B0604020202020204" charset="0"/>
                <a:cs typeface="Open Sans" panose="020B0604020202020204" charset="0"/>
              </a:rPr>
              <a:t>The CAN data system users we spoke with were concerned about how missing features and gaps in their system prevent them from achieving their desired outcomes or meeting their specific needs. For example, front-line staff reflected that a lack of usable system features made it difficult for them to effectively process new client applications or generate accurate reports. They also noted the critical need for data systems to flag errors and be able to check for duplicate entries within and across systems. Vendors shared the same need for more accurate data, more systematic data fields, better duplicate checking, and more regular updates to resolve errors.  Agency leaders described how missing analytic and reporting tools, including client list reports and visual analytics, kept them from identifying critical insights to drive change, and a new system must provide options to customize data collection and reporting to meet local needs. State and ICAA leaders noted that because the current data systems lack integration with other systems, there were more data silos and fragmented views of the information. Further, users described a strong need for improving the client portal for all programs, updating the WAMS data collection tools to improve system reliability, and greater flexibility of reporting across all system fields. Filling these gaps will improve the overall functionality and effectiveness of the CAN data system. By addressing these issues, stakeholders can better utilize the system to achieve their goals, increase efficiency, and gain a more complete view of the information. Additionally, filling these gaps can help prevent users from relying on manual, time-consuming processes to achieve their desired outcomes. </a:t>
            </a:r>
            <a:endParaRPr lang="en-US" sz="1050" dirty="0">
              <a:latin typeface="Open Sans" panose="020B0604020202020204" charset="0"/>
              <a:ea typeface="Open Sans" panose="020B0604020202020204" charset="0"/>
              <a:cs typeface="Open Sans" panose="020B0604020202020204" charset="0"/>
            </a:endParaRPr>
          </a:p>
          <a:p>
            <a:pPr marL="171450" indent="-171450">
              <a:buFont typeface="Arial" panose="020B0604020202020204" pitchFamily="34" charset="0"/>
              <a:buChar char="•"/>
            </a:pPr>
            <a:endParaRPr lang="en-US" sz="1100" dirty="0"/>
          </a:p>
          <a:p>
            <a:r>
              <a:rPr lang="en-US" sz="1400" b="1" dirty="0">
                <a:solidFill>
                  <a:srgbClr val="B75030"/>
                </a:solidFill>
                <a:latin typeface="Montserrat" pitchFamily="2" charset="77"/>
              </a:rPr>
              <a:t>Effort/Impact Assessment of Adding Missing Features</a:t>
            </a:r>
          </a:p>
          <a:p>
            <a:endParaRPr lang="en-US" sz="800" dirty="0"/>
          </a:p>
          <a:p>
            <a:r>
              <a:rPr lang="en-US" sz="1000" dirty="0">
                <a:latin typeface="Open Sans" panose="020B0604020202020204" charset="0"/>
                <a:ea typeface="Open Sans" panose="020B0604020202020204" charset="0"/>
                <a:cs typeface="Open Sans" panose="020B0604020202020204" charset="0"/>
              </a:rPr>
              <a:t>An Effort/Impact Assessment is a systematic process used to evaluate the potential benefits and costs of a proposed action, project, or investment. It involves analyzing the amount of resources (such as time, money, and person hours) required to implement the project and comparing them to the expected outcomes. This type of assessment is often used in strategic decision making because it provides a clear and objective way to evaluate the potential benefits and drawbacks of a proposed action. By considering both the effort required and the expected impact, Iowa’s CAN can determine whether the project is worth pursuing and allocate resources accordingly. This approach helps organizations make informed decisions, prioritize their initiatives, and ultimately achieve their goals more effectively. Below is an Effort/Impact Assessment for the features identified by CAN data system users as important to gain in the new data system.</a:t>
            </a:r>
          </a:p>
        </p:txBody>
      </p:sp>
      <p:sp>
        <p:nvSpPr>
          <p:cNvPr id="34" name="Footer Placeholder 33">
            <a:extLst>
              <a:ext uri="{FF2B5EF4-FFF2-40B4-BE49-F238E27FC236}">
                <a16:creationId xmlns:a16="http://schemas.microsoft.com/office/drawing/2014/main" id="{1E933744-B586-5649-A7FA-2F13092F238F}"/>
              </a:ext>
            </a:extLst>
          </p:cNvPr>
          <p:cNvSpPr>
            <a:spLocks noGrp="1"/>
          </p:cNvSpPr>
          <p:nvPr>
            <p:ph type="ftr" sz="quarter" idx="11"/>
          </p:nvPr>
        </p:nvSpPr>
        <p:spPr/>
        <p:txBody>
          <a:bodyPr/>
          <a:lstStyle/>
          <a:p>
            <a:r>
              <a:rPr lang="en-US" dirty="0"/>
              <a:t>Evaluation of Five Data Systems</a:t>
            </a:r>
          </a:p>
        </p:txBody>
      </p:sp>
      <p:sp>
        <p:nvSpPr>
          <p:cNvPr id="33" name="Slide Number Placeholder 32">
            <a:extLst>
              <a:ext uri="{FF2B5EF4-FFF2-40B4-BE49-F238E27FC236}">
                <a16:creationId xmlns:a16="http://schemas.microsoft.com/office/drawing/2014/main" id="{06B0250A-91A6-8C4C-8D66-3BDF51AB04EE}"/>
              </a:ext>
            </a:extLst>
          </p:cNvPr>
          <p:cNvSpPr>
            <a:spLocks noGrp="1"/>
          </p:cNvSpPr>
          <p:nvPr>
            <p:ph type="sldNum" sz="quarter" idx="12"/>
          </p:nvPr>
        </p:nvSpPr>
        <p:spPr/>
        <p:txBody>
          <a:bodyPr/>
          <a:lstStyle/>
          <a:p>
            <a:fld id="{91AEE98E-A341-2644-AFBB-D39E52AE52BE}" type="slidenum">
              <a:rPr lang="en-US" smtClean="0"/>
              <a:pPr/>
              <a:t>2</a:t>
            </a:fld>
            <a:endParaRPr lang="en-US" dirty="0"/>
          </a:p>
        </p:txBody>
      </p:sp>
      <p:sp>
        <p:nvSpPr>
          <p:cNvPr id="2" name="TextBox 1">
            <a:extLst>
              <a:ext uri="{FF2B5EF4-FFF2-40B4-BE49-F238E27FC236}">
                <a16:creationId xmlns:a16="http://schemas.microsoft.com/office/drawing/2014/main" id="{883C362D-A099-4D64-931E-B7D2ECEB731A}"/>
              </a:ext>
            </a:extLst>
          </p:cNvPr>
          <p:cNvSpPr txBox="1"/>
          <p:nvPr/>
        </p:nvSpPr>
        <p:spPr>
          <a:xfrm>
            <a:off x="626804" y="3913591"/>
            <a:ext cx="184731" cy="369332"/>
          </a:xfrm>
          <a:prstGeom prst="rect">
            <a:avLst/>
          </a:prstGeom>
          <a:noFill/>
        </p:spPr>
        <p:txBody>
          <a:bodyPr wrap="none" rtlCol="0">
            <a:spAutoFit/>
          </a:bodyPr>
          <a:lstStyle/>
          <a:p>
            <a:endParaRPr lang="en-US" dirty="0"/>
          </a:p>
        </p:txBody>
      </p:sp>
      <p:cxnSp>
        <p:nvCxnSpPr>
          <p:cNvPr id="4" name="Straight Arrow Connector 3">
            <a:extLst>
              <a:ext uri="{FF2B5EF4-FFF2-40B4-BE49-F238E27FC236}">
                <a16:creationId xmlns:a16="http://schemas.microsoft.com/office/drawing/2014/main" id="{05D207CA-204D-47FE-95EB-8664A6D8F4CE}"/>
              </a:ext>
            </a:extLst>
          </p:cNvPr>
          <p:cNvCxnSpPr/>
          <p:nvPr/>
        </p:nvCxnSpPr>
        <p:spPr>
          <a:xfrm>
            <a:off x="3682314" y="5881816"/>
            <a:ext cx="0" cy="348460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CA912385-F73B-4E89-9652-4A0591D08DEF}"/>
              </a:ext>
            </a:extLst>
          </p:cNvPr>
          <p:cNvCxnSpPr>
            <a:cxnSpLocks/>
          </p:cNvCxnSpPr>
          <p:nvPr/>
        </p:nvCxnSpPr>
        <p:spPr>
          <a:xfrm flipH="1">
            <a:off x="626804" y="7426411"/>
            <a:ext cx="626826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EE0DFF8B-4199-44DE-AE66-2496AE3C5922}"/>
              </a:ext>
            </a:extLst>
          </p:cNvPr>
          <p:cNvSpPr txBox="1"/>
          <p:nvPr/>
        </p:nvSpPr>
        <p:spPr>
          <a:xfrm>
            <a:off x="3653119" y="5685801"/>
            <a:ext cx="926756" cy="307777"/>
          </a:xfrm>
          <a:prstGeom prst="rect">
            <a:avLst/>
          </a:prstGeom>
          <a:noFill/>
        </p:spPr>
        <p:txBody>
          <a:bodyPr wrap="square" rtlCol="0">
            <a:spAutoFit/>
          </a:bodyPr>
          <a:lstStyle/>
          <a:p>
            <a:r>
              <a:rPr lang="en-US" sz="1400" dirty="0"/>
              <a:t>Impact</a:t>
            </a:r>
          </a:p>
        </p:txBody>
      </p:sp>
      <p:sp>
        <p:nvSpPr>
          <p:cNvPr id="14" name="TextBox 13">
            <a:extLst>
              <a:ext uri="{FF2B5EF4-FFF2-40B4-BE49-F238E27FC236}">
                <a16:creationId xmlns:a16="http://schemas.microsoft.com/office/drawing/2014/main" id="{F4553C76-48FB-4F92-9D84-189735EF7F3B}"/>
              </a:ext>
            </a:extLst>
          </p:cNvPr>
          <p:cNvSpPr txBox="1"/>
          <p:nvPr/>
        </p:nvSpPr>
        <p:spPr>
          <a:xfrm>
            <a:off x="439389" y="7088823"/>
            <a:ext cx="926756" cy="307777"/>
          </a:xfrm>
          <a:prstGeom prst="rect">
            <a:avLst/>
          </a:prstGeom>
          <a:noFill/>
        </p:spPr>
        <p:txBody>
          <a:bodyPr wrap="square" rtlCol="0">
            <a:spAutoFit/>
          </a:bodyPr>
          <a:lstStyle/>
          <a:p>
            <a:r>
              <a:rPr lang="en-US" sz="1400" dirty="0"/>
              <a:t>Effort</a:t>
            </a:r>
          </a:p>
        </p:txBody>
      </p:sp>
      <p:sp>
        <p:nvSpPr>
          <p:cNvPr id="15" name="TextBox 14">
            <a:extLst>
              <a:ext uri="{FF2B5EF4-FFF2-40B4-BE49-F238E27FC236}">
                <a16:creationId xmlns:a16="http://schemas.microsoft.com/office/drawing/2014/main" id="{9E00C6C0-D3CB-435A-8906-FC964A2B5B54}"/>
              </a:ext>
            </a:extLst>
          </p:cNvPr>
          <p:cNvSpPr txBox="1"/>
          <p:nvPr/>
        </p:nvSpPr>
        <p:spPr>
          <a:xfrm>
            <a:off x="6091760" y="5796035"/>
            <a:ext cx="926756" cy="476726"/>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System Integration</a:t>
            </a:r>
          </a:p>
        </p:txBody>
      </p:sp>
      <p:sp>
        <p:nvSpPr>
          <p:cNvPr id="16" name="TextBox 15">
            <a:extLst>
              <a:ext uri="{FF2B5EF4-FFF2-40B4-BE49-F238E27FC236}">
                <a16:creationId xmlns:a16="http://schemas.microsoft.com/office/drawing/2014/main" id="{2DB6E254-07D7-444C-977B-CD72FA4A77FC}"/>
              </a:ext>
            </a:extLst>
          </p:cNvPr>
          <p:cNvSpPr txBox="1"/>
          <p:nvPr/>
        </p:nvSpPr>
        <p:spPr>
          <a:xfrm>
            <a:off x="5197793" y="6139408"/>
            <a:ext cx="862684" cy="851297"/>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Duplicate checking across systems</a:t>
            </a:r>
          </a:p>
        </p:txBody>
      </p:sp>
      <p:sp>
        <p:nvSpPr>
          <p:cNvPr id="18" name="TextBox 17">
            <a:extLst>
              <a:ext uri="{FF2B5EF4-FFF2-40B4-BE49-F238E27FC236}">
                <a16:creationId xmlns:a16="http://schemas.microsoft.com/office/drawing/2014/main" id="{3D8519D2-17A4-49FA-9ACF-6A55C931DE4C}"/>
              </a:ext>
            </a:extLst>
          </p:cNvPr>
          <p:cNvSpPr txBox="1"/>
          <p:nvPr/>
        </p:nvSpPr>
        <p:spPr>
          <a:xfrm>
            <a:off x="2729149" y="5954337"/>
            <a:ext cx="926756" cy="851297"/>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Client portal for all programs</a:t>
            </a:r>
          </a:p>
        </p:txBody>
      </p:sp>
      <p:sp>
        <p:nvSpPr>
          <p:cNvPr id="20" name="TextBox 19">
            <a:extLst>
              <a:ext uri="{FF2B5EF4-FFF2-40B4-BE49-F238E27FC236}">
                <a16:creationId xmlns:a16="http://schemas.microsoft.com/office/drawing/2014/main" id="{01234E47-0ADF-4857-9C42-BC9D33E4A674}"/>
              </a:ext>
            </a:extLst>
          </p:cNvPr>
          <p:cNvSpPr txBox="1"/>
          <p:nvPr/>
        </p:nvSpPr>
        <p:spPr>
          <a:xfrm>
            <a:off x="1650238" y="6139409"/>
            <a:ext cx="926756" cy="851297"/>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Duplicate checking within a system</a:t>
            </a:r>
          </a:p>
        </p:txBody>
      </p:sp>
      <p:sp>
        <p:nvSpPr>
          <p:cNvPr id="21" name="TextBox 20">
            <a:extLst>
              <a:ext uri="{FF2B5EF4-FFF2-40B4-BE49-F238E27FC236}">
                <a16:creationId xmlns:a16="http://schemas.microsoft.com/office/drawing/2014/main" id="{99DCEF37-52AA-42D9-8F9A-AFA0C5C37C56}"/>
              </a:ext>
            </a:extLst>
          </p:cNvPr>
          <p:cNvSpPr txBox="1"/>
          <p:nvPr/>
        </p:nvSpPr>
        <p:spPr>
          <a:xfrm>
            <a:off x="902767" y="7508343"/>
            <a:ext cx="1146760" cy="476726"/>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Reporting for all system fields</a:t>
            </a:r>
          </a:p>
        </p:txBody>
      </p:sp>
      <p:sp>
        <p:nvSpPr>
          <p:cNvPr id="23" name="TextBox 22">
            <a:extLst>
              <a:ext uri="{FF2B5EF4-FFF2-40B4-BE49-F238E27FC236}">
                <a16:creationId xmlns:a16="http://schemas.microsoft.com/office/drawing/2014/main" id="{F863C23D-E933-41BF-A2AE-6123D442F015}"/>
              </a:ext>
            </a:extLst>
          </p:cNvPr>
          <p:cNvSpPr txBox="1"/>
          <p:nvPr/>
        </p:nvSpPr>
        <p:spPr>
          <a:xfrm>
            <a:off x="4161334" y="5949061"/>
            <a:ext cx="926756" cy="476726"/>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Reporting accuracy</a:t>
            </a:r>
          </a:p>
        </p:txBody>
      </p:sp>
      <p:sp>
        <p:nvSpPr>
          <p:cNvPr id="24" name="TextBox 23">
            <a:extLst>
              <a:ext uri="{FF2B5EF4-FFF2-40B4-BE49-F238E27FC236}">
                <a16:creationId xmlns:a16="http://schemas.microsoft.com/office/drawing/2014/main" id="{B1656937-F244-4B43-8FD0-95396F801DEF}"/>
              </a:ext>
            </a:extLst>
          </p:cNvPr>
          <p:cNvSpPr txBox="1"/>
          <p:nvPr/>
        </p:nvSpPr>
        <p:spPr>
          <a:xfrm>
            <a:off x="3717319" y="6702777"/>
            <a:ext cx="926756" cy="664012"/>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WAMS – system reliability</a:t>
            </a:r>
          </a:p>
        </p:txBody>
      </p:sp>
      <p:sp>
        <p:nvSpPr>
          <p:cNvPr id="19" name="TextBox 18">
            <a:extLst>
              <a:ext uri="{FF2B5EF4-FFF2-40B4-BE49-F238E27FC236}">
                <a16:creationId xmlns:a16="http://schemas.microsoft.com/office/drawing/2014/main" id="{3E46E8AA-BA0A-4E05-92E3-D4C1253BA9FE}"/>
              </a:ext>
            </a:extLst>
          </p:cNvPr>
          <p:cNvSpPr txBox="1"/>
          <p:nvPr/>
        </p:nvSpPr>
        <p:spPr>
          <a:xfrm>
            <a:off x="3776209" y="7503566"/>
            <a:ext cx="1510380" cy="476726"/>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a:t>Dashboard and visual analytic tools</a:t>
            </a:r>
          </a:p>
        </p:txBody>
      </p:sp>
      <p:sp>
        <p:nvSpPr>
          <p:cNvPr id="25" name="TextBox 24">
            <a:extLst>
              <a:ext uri="{FF2B5EF4-FFF2-40B4-BE49-F238E27FC236}">
                <a16:creationId xmlns:a16="http://schemas.microsoft.com/office/drawing/2014/main" id="{C7AC0197-8DFE-4DF9-B06E-A9F5A687DBAB}"/>
              </a:ext>
            </a:extLst>
          </p:cNvPr>
          <p:cNvSpPr txBox="1"/>
          <p:nvPr/>
        </p:nvSpPr>
        <p:spPr>
          <a:xfrm>
            <a:off x="319703" y="398401"/>
            <a:ext cx="4708483" cy="656590"/>
          </a:xfrm>
          <a:prstGeom prst="rect">
            <a:avLst/>
          </a:prstGeom>
          <a:noFill/>
        </p:spPr>
        <p:txBody>
          <a:bodyPr wrap="square" rtlCol="0">
            <a:spAutoFit/>
          </a:bodyPr>
          <a:lstStyle/>
          <a:p>
            <a:pPr>
              <a:lnSpc>
                <a:spcPts val="2160"/>
              </a:lnSpc>
            </a:pPr>
            <a:r>
              <a:rPr lang="en-US" sz="2400" dirty="0">
                <a:solidFill>
                  <a:schemeClr val="bg2"/>
                </a:solidFill>
                <a:latin typeface="Montserrat"/>
              </a:rPr>
              <a:t>Community Action Network</a:t>
            </a:r>
            <a:br>
              <a:rPr lang="en-US" sz="2400" dirty="0">
                <a:solidFill>
                  <a:schemeClr val="bg2"/>
                </a:solidFill>
                <a:latin typeface="Montserrat" pitchFamily="2" charset="77"/>
              </a:rPr>
            </a:br>
            <a:r>
              <a:rPr lang="en-US" sz="2000" dirty="0">
                <a:solidFill>
                  <a:schemeClr val="bg2"/>
                </a:solidFill>
                <a:latin typeface="Montserrat" pitchFamily="2" charset="77"/>
              </a:rPr>
              <a:t>Evaluation of Five Data Systems </a:t>
            </a:r>
          </a:p>
        </p:txBody>
      </p:sp>
    </p:spTree>
    <p:custDataLst>
      <p:tags r:id="rId1"/>
    </p:custDataLst>
    <p:extLst>
      <p:ext uri="{BB962C8B-B14F-4D97-AF65-F5344CB8AC3E}">
        <p14:creationId xmlns:p14="http://schemas.microsoft.com/office/powerpoint/2010/main" val="360287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A1548129-4161-6044-99E9-B11FC157E727}"/>
              </a:ext>
            </a:extLst>
          </p:cNvPr>
          <p:cNvSpPr txBox="1"/>
          <p:nvPr/>
        </p:nvSpPr>
        <p:spPr>
          <a:xfrm>
            <a:off x="319703" y="398401"/>
            <a:ext cx="4708483" cy="656590"/>
          </a:xfrm>
          <a:prstGeom prst="rect">
            <a:avLst/>
          </a:prstGeom>
          <a:noFill/>
        </p:spPr>
        <p:txBody>
          <a:bodyPr wrap="square" rtlCol="0">
            <a:spAutoFit/>
          </a:bodyPr>
          <a:lstStyle/>
          <a:p>
            <a:pPr>
              <a:lnSpc>
                <a:spcPts val="2160"/>
              </a:lnSpc>
            </a:pPr>
            <a:r>
              <a:rPr lang="en-US" sz="2400" dirty="0">
                <a:solidFill>
                  <a:schemeClr val="bg2"/>
                </a:solidFill>
                <a:latin typeface="Montserrat"/>
              </a:rPr>
              <a:t>Community Action Network</a:t>
            </a:r>
            <a:br>
              <a:rPr lang="en-US" sz="2400" dirty="0">
                <a:solidFill>
                  <a:schemeClr val="bg2"/>
                </a:solidFill>
                <a:latin typeface="Montserrat" pitchFamily="2" charset="77"/>
              </a:rPr>
            </a:br>
            <a:r>
              <a:rPr lang="en-US" sz="2000" dirty="0">
                <a:solidFill>
                  <a:schemeClr val="bg2"/>
                </a:solidFill>
                <a:latin typeface="Montserrat" pitchFamily="2" charset="77"/>
              </a:rPr>
              <a:t>Evaluation of Five Data Systems </a:t>
            </a:r>
          </a:p>
        </p:txBody>
      </p:sp>
      <p:sp>
        <p:nvSpPr>
          <p:cNvPr id="22" name="Job Title…">
            <a:extLst>
              <a:ext uri="{FF2B5EF4-FFF2-40B4-BE49-F238E27FC236}">
                <a16:creationId xmlns:a16="http://schemas.microsoft.com/office/drawing/2014/main" id="{367E8891-D14E-234F-B9B3-47411ADCD595}"/>
              </a:ext>
            </a:extLst>
          </p:cNvPr>
          <p:cNvSpPr txBox="1"/>
          <p:nvPr/>
        </p:nvSpPr>
        <p:spPr>
          <a:xfrm>
            <a:off x="319703" y="1181251"/>
            <a:ext cx="7039387" cy="8571335"/>
          </a:xfrm>
          <a:prstGeom prst="rect">
            <a:avLst/>
          </a:prstGeom>
          <a:noFill/>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0360" tIns="30360" rIns="30360" bIns="30360" anchor="t">
            <a:spAutoFit/>
          </a:bodyPr>
          <a:lstStyle/>
          <a:p>
            <a:r>
              <a:rPr lang="en-US" sz="1400" b="1" i="1" dirty="0">
                <a:solidFill>
                  <a:srgbClr val="B75030"/>
                </a:solidFill>
                <a:latin typeface="Montserrat"/>
              </a:rPr>
              <a:t>Note on Operational Data Stores (ODS): </a:t>
            </a:r>
            <a:r>
              <a:rPr lang="en-US" sz="1000" kern="0" dirty="0" err="1">
                <a:solidFill>
                  <a:srgbClr val="000000"/>
                </a:solidFill>
                <a:ea typeface="Open Sans" panose="020B0604020202020204" charset="0"/>
                <a:cs typeface="Open Sans" panose="020B0604020202020204" charset="0"/>
                <a:sym typeface="Arial"/>
              </a:rPr>
              <a:t>ODSes</a:t>
            </a:r>
            <a:r>
              <a:rPr lang="en-US" sz="1000" kern="0" dirty="0">
                <a:solidFill>
                  <a:srgbClr val="000000"/>
                </a:solidFill>
                <a:ea typeface="Open Sans" panose="020B0604020202020204" charset="0"/>
                <a:cs typeface="Open Sans" panose="020B0604020202020204" charset="0"/>
                <a:sym typeface="Arial"/>
              </a:rPr>
              <a:t> are designed to integrated data from multiple sources for basic data processing activities such as agency reporting with real-time analysis. PSC was not asked to evaluate an ODS option, but the question of their usefulness emerged in numerous conversations with CAN stakeholders.  If pursued, p</a:t>
            </a:r>
            <a:r>
              <a:rPr lang="en-US" sz="1000" dirty="0"/>
              <a:t>ricing would be determined by RFP to vendors who create ODS systems for government agencies. For example, I-DHHS is currently under contract to build an ODS for early childcare for an estimated cost of 3.5 million. This cost does not include the underlying data systems that ‘feed’ the ODS. </a:t>
            </a:r>
            <a:endParaRPr lang="en-US" sz="1000" b="1" dirty="0">
              <a:solidFill>
                <a:srgbClr val="B75030"/>
              </a:solidFill>
              <a:latin typeface="Montserrat"/>
            </a:endParaRPr>
          </a:p>
          <a:p>
            <a:endParaRPr lang="en-US" sz="1400" b="1" dirty="0">
              <a:solidFill>
                <a:srgbClr val="B75030"/>
              </a:solidFill>
              <a:latin typeface="Montserrat"/>
            </a:endParaRPr>
          </a:p>
          <a:p>
            <a:r>
              <a:rPr lang="en-US" sz="1400" b="1" dirty="0">
                <a:solidFill>
                  <a:srgbClr val="B75030"/>
                </a:solidFill>
                <a:latin typeface="Montserrat"/>
              </a:rPr>
              <a:t>CAP60 Capabilities and Value</a:t>
            </a:r>
          </a:p>
          <a:p>
            <a:endParaRPr lang="en-US" sz="500" kern="0" dirty="0">
              <a:solidFill>
                <a:srgbClr val="000000"/>
              </a:solidFill>
              <a:ea typeface="Open Sans" panose="020B0604020202020204" charset="0"/>
              <a:cs typeface="Open Sans" panose="020B0604020202020204" charset="0"/>
              <a:sym typeface="Arial"/>
            </a:endParaRPr>
          </a:p>
          <a:p>
            <a:pPr marL="171450" indent="-171450">
              <a:buFont typeface="Arial" panose="020B0604020202020204" pitchFamily="34" charset="0"/>
              <a:buChar char="•"/>
            </a:pPr>
            <a:r>
              <a:rPr lang="en-US" sz="1000" b="1" i="1" kern="0" dirty="0">
                <a:solidFill>
                  <a:srgbClr val="000000"/>
                </a:solidFill>
                <a:ea typeface="Open Sans" panose="020B0604020202020204" charset="0"/>
                <a:cs typeface="Open Sans" panose="020B0604020202020204" charset="0"/>
                <a:sym typeface="Arial"/>
              </a:rPr>
              <a:t>Description</a:t>
            </a:r>
            <a:r>
              <a:rPr lang="en-US" sz="1000" kern="0" dirty="0">
                <a:solidFill>
                  <a:srgbClr val="000000"/>
                </a:solidFill>
                <a:ea typeface="Open Sans" panose="020B0604020202020204" charset="0"/>
                <a:cs typeface="Open Sans" panose="020B0604020202020204" charset="0"/>
                <a:sym typeface="Arial"/>
              </a:rPr>
              <a:t>: CAP60 is a well-rounded data system with an average rating of ‘Excellent’ on the six usability criteria. In particular, CAP60 excels in data entry and customization, with a client portal, an intuitive interface, and extensive options for the customization of programs and client intake. The system also has significant integration with other systems, including </a:t>
            </a:r>
            <a:r>
              <a:rPr lang="en-US" sz="1000" kern="0" dirty="0" err="1">
                <a:solidFill>
                  <a:srgbClr val="000000"/>
                </a:solidFill>
                <a:ea typeface="Open Sans" panose="020B0604020202020204" charset="0"/>
                <a:cs typeface="Open Sans" panose="020B0604020202020204" charset="0"/>
                <a:sym typeface="Arial"/>
              </a:rPr>
              <a:t>ChildPlus</a:t>
            </a:r>
            <a:r>
              <a:rPr lang="en-US" sz="1000" kern="0" dirty="0">
                <a:solidFill>
                  <a:srgbClr val="000000"/>
                </a:solidFill>
                <a:ea typeface="Open Sans" panose="020B0604020202020204" charset="0"/>
                <a:cs typeface="Open Sans" panose="020B0604020202020204" charset="0"/>
                <a:sym typeface="Arial"/>
              </a:rPr>
              <a:t>, and has set up API connections with other systems where possible or bulk import and export processes for outside systems that do not have APIs. CAP60 provides unlimited training as part of its offerings, including on-call support staff, video tutorials, and one-on-one or group training. The client intake has been translated into over 100 languages and can be flexible to local language needs. Reporting is generally intuitive but flexible, with many canned reports and the ability to create custom reports. CAP60 is used statewide in three states and by many individual agencies in other states. Based on ease of use, CAP60 was our reviewer’s top choice for the CAN data pilot.</a:t>
            </a:r>
          </a:p>
          <a:p>
            <a:pPr marL="171450" indent="-171450">
              <a:buFont typeface="Arial" panose="020B0604020202020204" pitchFamily="34" charset="0"/>
              <a:buChar char="•"/>
            </a:pPr>
            <a:r>
              <a:rPr lang="en-US" sz="1000" b="1" i="1" dirty="0"/>
              <a:t>Strengths: </a:t>
            </a:r>
            <a:r>
              <a:rPr lang="en-US" sz="1000" dirty="0"/>
              <a:t>This was the best all-around system evaluated, with ‘Excellent’ ratings in the areas that mattered most to the people we interviewed, including the only system to receive excellent ratings for data entry (straightforward with duplicate and address checking built in), system customization (agency can add fields and questions on their own for no extra cost, and training is provided to learn how to customize the system), system integration (API allows connection with other systems and has established connections with critical partners), and training and support (free, unlimited, and both online and on-call). Among features noted as ‘good’: Reporting is simple and accurate, and covers all possible data fields stored in the system. Governance resources include security protocols, encryptions, and role-based access, as well as HR and volunteer management modules available for purchase.</a:t>
            </a:r>
            <a:endParaRPr lang="en-US" sz="1000" b="1" dirty="0"/>
          </a:p>
          <a:p>
            <a:pPr marL="171450" indent="-171450">
              <a:buFont typeface="Arial" panose="020B0604020202020204" pitchFamily="34" charset="0"/>
              <a:buChar char="•"/>
            </a:pPr>
            <a:r>
              <a:rPr lang="en-US" sz="1000" b="1" i="1" dirty="0"/>
              <a:t>Gaps/missing features</a:t>
            </a:r>
            <a:r>
              <a:rPr lang="en-US" sz="1000" dirty="0"/>
              <a:t>:  Client eligibility is not located on the main household landing page, but is found on a separate tab, which may be inconvenient for users. Custom reports cannot be explicitly saved, although users can re-run prior reports on new data.</a:t>
            </a:r>
          </a:p>
          <a:p>
            <a:pPr marL="171450" indent="-171450">
              <a:buFont typeface="Arial" panose="020B0604020202020204" pitchFamily="34" charset="0"/>
              <a:buChar char="•"/>
            </a:pPr>
            <a:r>
              <a:rPr lang="en-US" sz="1000" b="1" i="1" dirty="0"/>
              <a:t>Cost</a:t>
            </a:r>
            <a:r>
              <a:rPr lang="en-US" sz="1000" dirty="0"/>
              <a:t>: Estimated $5,500 - $6,500 annually for an average agency (7,500 households).</a:t>
            </a:r>
          </a:p>
          <a:p>
            <a:endParaRPr lang="en-US" sz="1100" b="1" dirty="0">
              <a:solidFill>
                <a:srgbClr val="B75030"/>
              </a:solidFill>
            </a:endParaRPr>
          </a:p>
          <a:p>
            <a:r>
              <a:rPr lang="en-US" sz="1400" b="1" dirty="0" err="1">
                <a:solidFill>
                  <a:srgbClr val="B75030"/>
                </a:solidFill>
                <a:latin typeface="Montserrat"/>
              </a:rPr>
              <a:t>eLogic</a:t>
            </a:r>
            <a:r>
              <a:rPr lang="en-US" sz="1400" b="1" dirty="0">
                <a:solidFill>
                  <a:srgbClr val="B75030"/>
                </a:solidFill>
                <a:latin typeface="Montserrat"/>
              </a:rPr>
              <a:t> Genesis Capabilities and Value</a:t>
            </a:r>
          </a:p>
          <a:p>
            <a:endParaRPr lang="en-US" sz="500" b="1" dirty="0">
              <a:solidFill>
                <a:srgbClr val="B75030"/>
              </a:solidFill>
            </a:endParaRPr>
          </a:p>
          <a:p>
            <a:pPr marL="171450" indent="-171450">
              <a:buFont typeface="Arial" panose="020B0604020202020204" pitchFamily="34" charset="0"/>
              <a:buChar char="•"/>
            </a:pPr>
            <a:r>
              <a:rPr lang="en-US" sz="1000" b="1" i="1" kern="0" dirty="0">
                <a:solidFill>
                  <a:srgbClr val="000000"/>
                </a:solidFill>
                <a:ea typeface="Open Sans" panose="020B0604020202020204" charset="0"/>
                <a:cs typeface="Open Sans" panose="020B0604020202020204" charset="0"/>
                <a:sym typeface="Arial"/>
              </a:rPr>
              <a:t>Description</a:t>
            </a:r>
            <a:r>
              <a:rPr lang="en-US" sz="1000" kern="0" dirty="0">
                <a:solidFill>
                  <a:srgbClr val="000000"/>
                </a:solidFill>
                <a:ea typeface="Open Sans" panose="020B0604020202020204" charset="0"/>
                <a:cs typeface="Open Sans" panose="020B0604020202020204" charset="0"/>
                <a:sym typeface="Arial"/>
              </a:rPr>
              <a:t>: </a:t>
            </a:r>
            <a:r>
              <a:rPr lang="en-US" sz="1000" kern="0" dirty="0" err="1">
                <a:solidFill>
                  <a:srgbClr val="000000"/>
                </a:solidFill>
                <a:ea typeface="Open Sans" panose="020B0604020202020204" charset="0"/>
                <a:cs typeface="Open Sans" panose="020B0604020202020204" charset="0"/>
                <a:sym typeface="Arial"/>
              </a:rPr>
              <a:t>eLogic</a:t>
            </a:r>
            <a:r>
              <a:rPr lang="en-US" sz="1000" kern="0" dirty="0">
                <a:solidFill>
                  <a:srgbClr val="000000"/>
                </a:solidFill>
                <a:ea typeface="Open Sans" panose="020B0604020202020204" charset="0"/>
                <a:cs typeface="Open Sans" panose="020B0604020202020204" charset="0"/>
                <a:sym typeface="Arial"/>
              </a:rPr>
              <a:t> Genesis is a well-rounded data system with an average rating between ‘Good’ and ‘Excellent’ on the six usability criteria. Our reviewer found navigating the </a:t>
            </a:r>
            <a:r>
              <a:rPr lang="en-US" sz="1000" kern="0" dirty="0" err="1">
                <a:solidFill>
                  <a:srgbClr val="000000"/>
                </a:solidFill>
                <a:ea typeface="Open Sans" panose="020B0604020202020204" charset="0"/>
                <a:cs typeface="Open Sans" panose="020B0604020202020204" charset="0"/>
                <a:sym typeface="Arial"/>
              </a:rPr>
              <a:t>eLogic</a:t>
            </a:r>
            <a:r>
              <a:rPr lang="en-US" sz="1000" kern="0" dirty="0">
                <a:solidFill>
                  <a:srgbClr val="000000"/>
                </a:solidFill>
                <a:ea typeface="Open Sans" panose="020B0604020202020204" charset="0"/>
                <a:cs typeface="Open Sans" panose="020B0604020202020204" charset="0"/>
                <a:sym typeface="Arial"/>
              </a:rPr>
              <a:t> Genesis software to be less intuitive than CAP60 because of the wide variety of client assessment options available. On the plus side, these assessments and client intake are customizable and use a client portal. </a:t>
            </a:r>
            <a:r>
              <a:rPr lang="en-US" sz="1000" kern="0" dirty="0" err="1">
                <a:solidFill>
                  <a:srgbClr val="000000"/>
                </a:solidFill>
                <a:ea typeface="Open Sans" panose="020B0604020202020204" charset="0"/>
                <a:cs typeface="Open Sans" panose="020B0604020202020204" charset="0"/>
                <a:sym typeface="Arial"/>
              </a:rPr>
              <a:t>eLogic</a:t>
            </a:r>
            <a:r>
              <a:rPr lang="en-US" sz="1000" kern="0" dirty="0">
                <a:solidFill>
                  <a:srgbClr val="000000"/>
                </a:solidFill>
                <a:ea typeface="Open Sans" panose="020B0604020202020204" charset="0"/>
                <a:cs typeface="Open Sans" panose="020B0604020202020204" charset="0"/>
                <a:sym typeface="Arial"/>
              </a:rPr>
              <a:t> Genesis is built around the ROMA standards and is especially well-suited for CSBG reporting. Beyond canned reporting options and custom reports based on filters, the system also has Google Looker dashboard options that agencies can purchase at varying cost levels. </a:t>
            </a:r>
            <a:r>
              <a:rPr lang="en-US" sz="1000" kern="0" dirty="0" err="1">
                <a:solidFill>
                  <a:srgbClr val="000000"/>
                </a:solidFill>
                <a:ea typeface="Open Sans" panose="020B0604020202020204" charset="0"/>
                <a:cs typeface="Open Sans" panose="020B0604020202020204" charset="0"/>
                <a:sym typeface="Arial"/>
              </a:rPr>
              <a:t>eLogic</a:t>
            </a:r>
            <a:r>
              <a:rPr lang="en-US" sz="1000" kern="0" dirty="0">
                <a:solidFill>
                  <a:srgbClr val="000000"/>
                </a:solidFill>
                <a:ea typeface="Open Sans" panose="020B0604020202020204" charset="0"/>
                <a:cs typeface="Open Sans" panose="020B0604020202020204" charset="0"/>
                <a:sym typeface="Arial"/>
              </a:rPr>
              <a:t> Genesis integrates well with other systems, including </a:t>
            </a:r>
            <a:r>
              <a:rPr lang="en-US" sz="1000" kern="0" dirty="0" err="1">
                <a:solidFill>
                  <a:srgbClr val="000000"/>
                </a:solidFill>
                <a:ea typeface="Open Sans" panose="020B0604020202020204" charset="0"/>
                <a:cs typeface="Open Sans" panose="020B0604020202020204" charset="0"/>
                <a:sym typeface="Arial"/>
              </a:rPr>
              <a:t>ChildPlus</a:t>
            </a:r>
            <a:r>
              <a:rPr lang="en-US" sz="1000" kern="0" dirty="0">
                <a:solidFill>
                  <a:srgbClr val="000000"/>
                </a:solidFill>
                <a:ea typeface="Open Sans" panose="020B0604020202020204" charset="0"/>
                <a:cs typeface="Open Sans" panose="020B0604020202020204" charset="0"/>
                <a:sym typeface="Arial"/>
              </a:rPr>
              <a:t> and </a:t>
            </a:r>
            <a:r>
              <a:rPr lang="en-US" sz="1000" kern="0" dirty="0" err="1">
                <a:solidFill>
                  <a:srgbClr val="000000"/>
                </a:solidFill>
                <a:ea typeface="Open Sans" panose="020B0604020202020204" charset="0"/>
                <a:cs typeface="Open Sans" panose="020B0604020202020204" charset="0"/>
                <a:sym typeface="Arial"/>
              </a:rPr>
              <a:t>WxPro</a:t>
            </a:r>
            <a:r>
              <a:rPr lang="en-US" sz="1000" kern="0" dirty="0">
                <a:solidFill>
                  <a:srgbClr val="000000"/>
                </a:solidFill>
                <a:ea typeface="Open Sans" panose="020B0604020202020204" charset="0"/>
                <a:cs typeface="Open Sans" panose="020B0604020202020204" charset="0"/>
                <a:sym typeface="Arial"/>
              </a:rPr>
              <a:t>, and will set up scripts or import/export processes for working with outside systems that do not have APIs. </a:t>
            </a:r>
            <a:r>
              <a:rPr lang="en-US" sz="1000" kern="0" dirty="0" err="1">
                <a:solidFill>
                  <a:srgbClr val="000000"/>
                </a:solidFill>
                <a:ea typeface="Open Sans" panose="020B0604020202020204" charset="0"/>
                <a:cs typeface="Open Sans" panose="020B0604020202020204" charset="0"/>
                <a:sym typeface="Arial"/>
              </a:rPr>
              <a:t>eLogic</a:t>
            </a:r>
            <a:r>
              <a:rPr lang="en-US" sz="1000" kern="0" dirty="0">
                <a:solidFill>
                  <a:srgbClr val="000000"/>
                </a:solidFill>
                <a:ea typeface="Open Sans" panose="020B0604020202020204" charset="0"/>
                <a:cs typeface="Open Sans" panose="020B0604020202020204" charset="0"/>
                <a:sym typeface="Arial"/>
              </a:rPr>
              <a:t> Genesis has limited Weatherization support and recommends </a:t>
            </a:r>
            <a:r>
              <a:rPr lang="en-US" sz="1000" kern="0" dirty="0" err="1">
                <a:solidFill>
                  <a:srgbClr val="000000"/>
                </a:solidFill>
                <a:ea typeface="Open Sans" panose="020B0604020202020204" charset="0"/>
                <a:cs typeface="Open Sans" panose="020B0604020202020204" charset="0"/>
                <a:sym typeface="Arial"/>
              </a:rPr>
              <a:t>WxPro</a:t>
            </a:r>
            <a:r>
              <a:rPr lang="en-US" sz="1000" kern="0" dirty="0">
                <a:solidFill>
                  <a:srgbClr val="000000"/>
                </a:solidFill>
                <a:ea typeface="Open Sans" panose="020B0604020202020204" charset="0"/>
                <a:cs typeface="Open Sans" panose="020B0604020202020204" charset="0"/>
                <a:sym typeface="Arial"/>
              </a:rPr>
              <a:t> for full Weatherization programs. The client intake has been translated into over 80 languages and can be flexible to local language needs. The base system setup includes creating user guides, and the regular system updates include free training for system users. </a:t>
            </a:r>
            <a:r>
              <a:rPr lang="en-US" sz="1000" kern="0" dirty="0" err="1">
                <a:solidFill>
                  <a:srgbClr val="000000"/>
                </a:solidFill>
                <a:ea typeface="Open Sans" panose="020B0604020202020204" charset="0"/>
                <a:cs typeface="Open Sans" panose="020B0604020202020204" charset="0"/>
                <a:sym typeface="Arial"/>
              </a:rPr>
              <a:t>eLogic</a:t>
            </a:r>
            <a:r>
              <a:rPr lang="en-US" sz="1000" kern="0" dirty="0">
                <a:solidFill>
                  <a:srgbClr val="000000"/>
                </a:solidFill>
                <a:ea typeface="Open Sans" panose="020B0604020202020204" charset="0"/>
                <a:cs typeface="Open Sans" panose="020B0604020202020204" charset="0"/>
                <a:sym typeface="Arial"/>
              </a:rPr>
              <a:t> Genesis is used statewide in several states and by individual agencies in other states, including one agency in Iowa.</a:t>
            </a:r>
          </a:p>
          <a:p>
            <a:pPr marL="171450" indent="-171450">
              <a:buFont typeface="Arial" panose="020B0604020202020204" pitchFamily="34" charset="0"/>
              <a:buChar char="•"/>
            </a:pPr>
            <a:r>
              <a:rPr lang="en-US" sz="1000" b="1" i="1" dirty="0"/>
              <a:t>Strengths: </a:t>
            </a:r>
            <a:r>
              <a:rPr lang="en-US" sz="1000" dirty="0"/>
              <a:t>This system receives ‘Excellent’ ratings for reporting and integration as the interface is simple to use, all fields are reportable, and an API allows for connections to other systems. Add-on modules allow for data visualization and SQL querying. </a:t>
            </a:r>
            <a:r>
              <a:rPr lang="en-US" sz="1000" dirty="0" err="1"/>
              <a:t>eLogic</a:t>
            </a:r>
            <a:r>
              <a:rPr lang="en-US" sz="1000" dirty="0"/>
              <a:t> is the only HIPPA certified system, with state of the art security controls. They are also the only system we know of to offer data governance training.</a:t>
            </a:r>
            <a:endParaRPr lang="en-US" sz="1000" b="1" i="1" dirty="0"/>
          </a:p>
          <a:p>
            <a:pPr marL="171450" indent="-171450">
              <a:buFont typeface="Arial" panose="020B0604020202020204" pitchFamily="34" charset="0"/>
              <a:buChar char="•"/>
            </a:pPr>
            <a:r>
              <a:rPr lang="en-US" sz="1000" b="1" i="1" dirty="0"/>
              <a:t>Gaps/missing features: </a:t>
            </a:r>
            <a:r>
              <a:rPr lang="en-US" sz="1000" dirty="0"/>
              <a:t>Limited Weatherization support and reduced LIHEAP functionality compared to other systems. Interface is not intuitive with menus that change based on current screen. Customization and training are fee-for-service and will likely increase overall cost, and costs may fluctuate from year to year based on need for customization and support.</a:t>
            </a:r>
          </a:p>
          <a:p>
            <a:pPr marL="171450" indent="-171450">
              <a:buFont typeface="Arial" panose="020B0604020202020204" pitchFamily="34" charset="0"/>
              <a:buChar char="•"/>
            </a:pPr>
            <a:r>
              <a:rPr lang="en-US" sz="1000" b="1" i="1" dirty="0"/>
              <a:t>Cost: </a:t>
            </a:r>
            <a:r>
              <a:rPr lang="en-US" sz="1000" dirty="0"/>
              <a:t>Pricing laid out </a:t>
            </a:r>
            <a:r>
              <a:rPr lang="en-US" sz="1000" u="sng" dirty="0">
                <a:hlinkClick r:id="rId3"/>
              </a:rPr>
              <a:t>here</a:t>
            </a:r>
            <a:r>
              <a:rPr lang="en-US" sz="1000" dirty="0"/>
              <a:t> and significantly depends on add-ons. $675 a year for base license (CAMP recommended to license at state level for 50+ user discount and set up nesting networks for agencies). Given the apples-to-apples options we estimated, our best guess of an annual agency cost (7,500 households) is $4,500. However, there is a large one-time data migration estimated cost of between $3,000-$5,000 for small agency migrations, $5,000-$10,000 for medium sized agencies, and $50,000-$100,000 for the largest agencies with the most complicated migrations.</a:t>
            </a:r>
          </a:p>
        </p:txBody>
      </p:sp>
      <p:sp>
        <p:nvSpPr>
          <p:cNvPr id="2" name="TextBox 1">
            <a:extLst>
              <a:ext uri="{FF2B5EF4-FFF2-40B4-BE49-F238E27FC236}">
                <a16:creationId xmlns:a16="http://schemas.microsoft.com/office/drawing/2014/main" id="{883C362D-A099-4D64-931E-B7D2ECEB731A}"/>
              </a:ext>
            </a:extLst>
          </p:cNvPr>
          <p:cNvSpPr txBox="1"/>
          <p:nvPr/>
        </p:nvSpPr>
        <p:spPr>
          <a:xfrm>
            <a:off x="626804" y="3913591"/>
            <a:ext cx="184731" cy="369332"/>
          </a:xfrm>
          <a:prstGeom prst="rect">
            <a:avLst/>
          </a:prstGeom>
          <a:noFill/>
        </p:spPr>
        <p:txBody>
          <a:bodyPr wrap="none" rtlCol="0">
            <a:spAutoFit/>
          </a:bodyPr>
          <a:lstStyle/>
          <a:p>
            <a:endParaRPr lang="en-US" dirty="0"/>
          </a:p>
        </p:txBody>
      </p:sp>
      <p:sp>
        <p:nvSpPr>
          <p:cNvPr id="5" name="Slide Number Placeholder 32">
            <a:extLst>
              <a:ext uri="{FF2B5EF4-FFF2-40B4-BE49-F238E27FC236}">
                <a16:creationId xmlns:a16="http://schemas.microsoft.com/office/drawing/2014/main" id="{30042623-0B02-46A2-9641-78D497FD1647}"/>
              </a:ext>
            </a:extLst>
          </p:cNvPr>
          <p:cNvSpPr>
            <a:spLocks noGrp="1"/>
          </p:cNvSpPr>
          <p:nvPr>
            <p:ph type="sldNum" sz="quarter" idx="12"/>
          </p:nvPr>
        </p:nvSpPr>
        <p:spPr>
          <a:xfrm>
            <a:off x="5489258" y="9658359"/>
            <a:ext cx="1748790" cy="307766"/>
          </a:xfrm>
        </p:spPr>
        <p:txBody>
          <a:bodyPr/>
          <a:lstStyle/>
          <a:p>
            <a:fld id="{91AEE98E-A341-2644-AFBB-D39E52AE52BE}" type="slidenum">
              <a:rPr lang="en-US" smtClean="0"/>
              <a:pPr/>
              <a:t>3</a:t>
            </a:fld>
            <a:endParaRPr lang="en-US" dirty="0"/>
          </a:p>
        </p:txBody>
      </p:sp>
      <p:sp>
        <p:nvSpPr>
          <p:cNvPr id="7" name="Footer Placeholder 33">
            <a:extLst>
              <a:ext uri="{FF2B5EF4-FFF2-40B4-BE49-F238E27FC236}">
                <a16:creationId xmlns:a16="http://schemas.microsoft.com/office/drawing/2014/main" id="{9075721E-3725-46AA-B549-C928D9F7F917}"/>
              </a:ext>
            </a:extLst>
          </p:cNvPr>
          <p:cNvSpPr>
            <a:spLocks noGrp="1"/>
          </p:cNvSpPr>
          <p:nvPr>
            <p:ph type="ftr" sz="quarter" idx="11"/>
          </p:nvPr>
        </p:nvSpPr>
        <p:spPr>
          <a:xfrm>
            <a:off x="534352" y="9550400"/>
            <a:ext cx="4663441" cy="307766"/>
          </a:xfrm>
        </p:spPr>
        <p:txBody>
          <a:bodyPr/>
          <a:lstStyle/>
          <a:p>
            <a:r>
              <a:rPr lang="en-US" dirty="0"/>
              <a:t>Evaluation of Five Data Systems</a:t>
            </a:r>
          </a:p>
        </p:txBody>
      </p:sp>
    </p:spTree>
    <p:custDataLst>
      <p:tags r:id="rId1"/>
    </p:custDataLst>
    <p:extLst>
      <p:ext uri="{BB962C8B-B14F-4D97-AF65-F5344CB8AC3E}">
        <p14:creationId xmlns:p14="http://schemas.microsoft.com/office/powerpoint/2010/main" val="253753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A1548129-4161-6044-99E9-B11FC157E727}"/>
              </a:ext>
            </a:extLst>
          </p:cNvPr>
          <p:cNvSpPr txBox="1"/>
          <p:nvPr/>
        </p:nvSpPr>
        <p:spPr>
          <a:xfrm>
            <a:off x="319703" y="398401"/>
            <a:ext cx="4708483" cy="656590"/>
          </a:xfrm>
          <a:prstGeom prst="rect">
            <a:avLst/>
          </a:prstGeom>
          <a:noFill/>
        </p:spPr>
        <p:txBody>
          <a:bodyPr wrap="square" rtlCol="0">
            <a:spAutoFit/>
          </a:bodyPr>
          <a:lstStyle/>
          <a:p>
            <a:pPr>
              <a:lnSpc>
                <a:spcPts val="2160"/>
              </a:lnSpc>
            </a:pPr>
            <a:r>
              <a:rPr lang="en-US" sz="2400" dirty="0">
                <a:solidFill>
                  <a:schemeClr val="bg2"/>
                </a:solidFill>
                <a:latin typeface="Montserrat"/>
              </a:rPr>
              <a:t>Community Action Network</a:t>
            </a:r>
            <a:br>
              <a:rPr lang="en-US" sz="2400" dirty="0">
                <a:solidFill>
                  <a:schemeClr val="bg2"/>
                </a:solidFill>
                <a:latin typeface="Montserrat" pitchFamily="2" charset="77"/>
              </a:rPr>
            </a:br>
            <a:r>
              <a:rPr lang="en-US" sz="2000" dirty="0">
                <a:solidFill>
                  <a:schemeClr val="bg2"/>
                </a:solidFill>
                <a:latin typeface="Montserrat" pitchFamily="2" charset="77"/>
              </a:rPr>
              <a:t>Evaluation of Five Data Systems </a:t>
            </a:r>
          </a:p>
        </p:txBody>
      </p:sp>
      <p:sp>
        <p:nvSpPr>
          <p:cNvPr id="22" name="Job Title…">
            <a:extLst>
              <a:ext uri="{FF2B5EF4-FFF2-40B4-BE49-F238E27FC236}">
                <a16:creationId xmlns:a16="http://schemas.microsoft.com/office/drawing/2014/main" id="{367E8891-D14E-234F-B9B3-47411ADCD595}"/>
              </a:ext>
            </a:extLst>
          </p:cNvPr>
          <p:cNvSpPr txBox="1"/>
          <p:nvPr/>
        </p:nvSpPr>
        <p:spPr>
          <a:xfrm>
            <a:off x="319703" y="1234285"/>
            <a:ext cx="7039387" cy="8648279"/>
          </a:xfrm>
          <a:prstGeom prst="rect">
            <a:avLst/>
          </a:prstGeom>
          <a:noFill/>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t">
            <a:spAutoFit/>
          </a:bodyPr>
          <a:lstStyle/>
          <a:p>
            <a:r>
              <a:rPr lang="en-US" sz="1400" b="1" dirty="0" err="1">
                <a:solidFill>
                  <a:srgbClr val="B75030"/>
                </a:solidFill>
                <a:latin typeface="Montserrat"/>
              </a:rPr>
              <a:t>EmpowOR</a:t>
            </a:r>
            <a:r>
              <a:rPr lang="en-US" sz="1400" b="1" dirty="0">
                <a:solidFill>
                  <a:srgbClr val="B75030"/>
                </a:solidFill>
                <a:latin typeface="Montserrat"/>
              </a:rPr>
              <a:t> Capabilities and Value</a:t>
            </a:r>
          </a:p>
          <a:p>
            <a:endParaRPr lang="en-US" sz="500" dirty="0"/>
          </a:p>
          <a:p>
            <a:pPr marL="171450" indent="-171450">
              <a:buFont typeface="Arial" panose="020B0604020202020204" pitchFamily="34" charset="0"/>
              <a:buChar char="•"/>
            </a:pPr>
            <a:r>
              <a:rPr lang="en-US" sz="1000" b="1" i="1" dirty="0"/>
              <a:t>Description</a:t>
            </a:r>
            <a:r>
              <a:rPr lang="en-US" sz="1000" dirty="0"/>
              <a:t>: </a:t>
            </a:r>
            <a:r>
              <a:rPr lang="en-US" sz="1000" dirty="0" err="1"/>
              <a:t>EmpowOR</a:t>
            </a:r>
            <a:r>
              <a:rPr lang="en-US" sz="1000" dirty="0"/>
              <a:t> is a solid data system that performs well, but not excellent, on nearly every criterion, with an average rating of ‘Good’ across the six usability features. </a:t>
            </a:r>
            <a:r>
              <a:rPr lang="en-US" sz="1000" dirty="0" err="1"/>
              <a:t>EmpowOR’s</a:t>
            </a:r>
            <a:r>
              <a:rPr lang="en-US" sz="1000" dirty="0"/>
              <a:t> best capabilities are in the area of system integration, where bulk import and export of client lists allows for some amount of system integration, and the Community Action Data Store allows for a more advanced approach to integration. </a:t>
            </a:r>
            <a:r>
              <a:rPr lang="en-US" sz="1000" dirty="0" err="1"/>
              <a:t>EmpowOR</a:t>
            </a:r>
            <a:r>
              <a:rPr lang="en-US" sz="1000" dirty="0"/>
              <a:t> also has useful client intake processes, with forms that can be customized by agencies and the software provider to be able to work with different programs. Reporting generally appears to be easy to use while maintaining flexibility through creation of customized reports. There is a large amount of onboarding training and training video access for system users. A Weatherization module is in development, but not currently included, and </a:t>
            </a:r>
            <a:r>
              <a:rPr lang="en-US" sz="1000" dirty="0" err="1"/>
              <a:t>EmpowOR</a:t>
            </a:r>
            <a:r>
              <a:rPr lang="en-US" sz="1000" dirty="0"/>
              <a:t> is currently undergoing a SOC 2 Audit and a security compliance process in Michigan. The system provider seems to be especially willing to work with agencies for specific state and program needs.</a:t>
            </a:r>
          </a:p>
          <a:p>
            <a:pPr marL="171450" lvl="0" indent="-171450">
              <a:buFont typeface="Arial" panose="020B0604020202020204" pitchFamily="34" charset="0"/>
              <a:buChar char="•"/>
            </a:pPr>
            <a:r>
              <a:rPr lang="en-US" sz="1000" b="1" i="1" dirty="0"/>
              <a:t>Strengths: </a:t>
            </a:r>
            <a:r>
              <a:rPr lang="en-US" sz="1000" dirty="0" err="1"/>
              <a:t>EmpowOR</a:t>
            </a:r>
            <a:r>
              <a:rPr lang="en-US" sz="1000" dirty="0"/>
              <a:t> received one ‘Excellent’ rating- for system integration (described above). Reporting is solid, with easy and flexible intake options and duplicate checks for data entry. Reporting features include numerous pre-generated reports as well as options to create custom reports. This system is HUD and DHHS security approved, and training webinars, videos, and supplemental materials are available for use by members.</a:t>
            </a:r>
            <a:endParaRPr lang="en-US" sz="1000" b="1" i="1" dirty="0"/>
          </a:p>
          <a:p>
            <a:pPr marL="171450" lvl="0" indent="-171450">
              <a:buFont typeface="Arial" panose="020B0604020202020204" pitchFamily="34" charset="0"/>
              <a:buChar char="•"/>
            </a:pPr>
            <a:r>
              <a:rPr lang="en-US" sz="1000" b="1" i="1" dirty="0"/>
              <a:t>Gaps/missing features</a:t>
            </a:r>
            <a:r>
              <a:rPr lang="en-US" sz="1000" dirty="0"/>
              <a:t>: No current Weatherization support and no API in base system. Unlike the CAP60 and </a:t>
            </a:r>
            <a:r>
              <a:rPr lang="en-US" sz="1000" dirty="0" err="1"/>
              <a:t>eLogic</a:t>
            </a:r>
            <a:r>
              <a:rPr lang="en-US" sz="1000" dirty="0"/>
              <a:t> systems we reviewed with dozens of language translations available for intake forms, </a:t>
            </a:r>
            <a:r>
              <a:rPr lang="en-US" sz="1000" dirty="0" err="1"/>
              <a:t>EmpowOR</a:t>
            </a:r>
            <a:r>
              <a:rPr lang="en-US" sz="1000" dirty="0"/>
              <a:t> only provides intake questions in English and Spanish.</a:t>
            </a:r>
          </a:p>
          <a:p>
            <a:pPr marL="171450" indent="-171450">
              <a:buFont typeface="Arial" panose="020B0604020202020204" pitchFamily="34" charset="0"/>
              <a:buChar char="•"/>
            </a:pPr>
            <a:r>
              <a:rPr lang="en-US" sz="1000" b="1" i="1" dirty="0"/>
              <a:t>Cost</a:t>
            </a:r>
            <a:r>
              <a:rPr lang="en-US" sz="1000" dirty="0"/>
              <a:t>: Provider declined to give an estimated cost, saying that it depends largely on number of users, add-ons, and contract structure.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B75030"/>
              </a:solidFill>
              <a:effectLst/>
              <a:uLnTx/>
              <a:uFillTx/>
              <a:latin typeface="Montserra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B75030"/>
                </a:solidFill>
                <a:effectLst/>
                <a:uLnTx/>
                <a:uFillTx/>
                <a:latin typeface="Montserrat"/>
                <a:ea typeface="+mn-ea"/>
                <a:cs typeface="+mn-cs"/>
              </a:rPr>
              <a:t>NIFCAP Capabilities and Value</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171450" lvl="0" indent="-171450">
              <a:buFont typeface="Arial" panose="020B0604020202020204" pitchFamily="34" charset="0"/>
              <a:buChar char="•"/>
              <a:defRPr/>
            </a:pPr>
            <a:r>
              <a:rPr lang="en-US" sz="1000" b="1" i="1" dirty="0"/>
              <a:t>Description</a:t>
            </a:r>
            <a:r>
              <a:rPr lang="en-US" sz="1000" dirty="0"/>
              <a:t>: </a:t>
            </a: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rPr>
              <a:t>NIFCAP is a capable system with an average rating of ‘Fair’ across the six usability criteria. CAN staff generally found data entry in the system to be easy as one of the system’s better features, but the PSC reviewer considered the icon-based system with pop-up windows to be unintuitive and thought that it would have a significant learning curve for new employees. The best features of the system are training and system customization through direct access to the software creator and designer and that the system was created with </a:t>
            </a:r>
            <a:r>
              <a:rPr lang="en-US" sz="1000" dirty="0">
                <a:solidFill>
                  <a:srgbClr val="000000"/>
                </a:solidFill>
                <a:latin typeface="Calibri" panose="020F0502020204030204"/>
              </a:rPr>
              <a:t>Iowa community action in mind. However, the age of the system and one-off customized features for specific agencies have resulted in features and reports that have been deprecated but remain on the system, or features that are designed for use by a specific agency but confuse other agencies’ users. NIFCAP is currently undergoing a significant system redesign, which may change the system’s usability.</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171450" indent="-171450">
              <a:buFont typeface="Arial" panose="020B0604020202020204" pitchFamily="34" charset="0"/>
              <a:buChar char="•"/>
              <a:defRPr/>
            </a:pPr>
            <a:r>
              <a:rPr lang="en-US" sz="1000" b="1" i="1" dirty="0"/>
              <a:t>Strengths: </a:t>
            </a:r>
            <a:r>
              <a:rPr lang="en-US" sz="1000" dirty="0"/>
              <a:t>Direct access to the software creator who provided helpful and quick responses to issues was consistently noted as the most positive aspect of data system usage. Additionally, NIFCAP boasts a large number of canned reports.</a:t>
            </a:r>
          </a:p>
          <a:p>
            <a:pPr marL="171450" lvl="0" indent="-171450">
              <a:buFont typeface="Arial" panose="020B0604020202020204" pitchFamily="34" charset="0"/>
              <a:buChar char="•"/>
              <a:defRPr/>
            </a:pPr>
            <a:r>
              <a:rPr kumimoji="0" lang="en-US" sz="1000" b="1" i="1" u="none" strike="noStrike" kern="1200" cap="none" spc="0" normalizeH="0" baseline="0" noProof="0" dirty="0">
                <a:ln>
                  <a:noFill/>
                </a:ln>
                <a:solidFill>
                  <a:srgbClr val="000000"/>
                </a:solidFill>
                <a:effectLst/>
                <a:uLnTx/>
                <a:uFillTx/>
                <a:latin typeface="Calibri" panose="020F0502020204030204"/>
                <a:ea typeface="+mn-ea"/>
                <a:cs typeface="+mn-cs"/>
              </a:rPr>
              <a:t>Gaps/missing features</a:t>
            </a: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rPr>
              <a:t>:</a:t>
            </a:r>
            <a:r>
              <a:rPr kumimoji="0" lang="en-US" sz="1000" i="0" u="none" strike="noStrike" kern="1200" cap="none" spc="0" normalizeH="0" baseline="0" noProof="0" dirty="0">
                <a:ln>
                  <a:noFill/>
                </a:ln>
                <a:solidFill>
                  <a:srgbClr val="000000"/>
                </a:solidFill>
                <a:effectLst/>
                <a:uLnTx/>
                <a:uFillTx/>
                <a:latin typeface="Calibri" panose="020F0502020204030204"/>
                <a:ea typeface="+mn-ea"/>
                <a:cs typeface="+mn-cs"/>
              </a:rPr>
              <a:t> No </a:t>
            </a: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rPr>
              <a:t>Weatherization support, incomplete report customization (not all fields available and no bulk export), no API or easy system integration, unused and deprecated reports still in system. Variations in data accuracy noted by users.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1" i="1" u="none" strike="noStrike" kern="1200" cap="none" spc="0" normalizeH="0" baseline="0" noProof="0" dirty="0">
                <a:ln>
                  <a:noFill/>
                </a:ln>
                <a:solidFill>
                  <a:srgbClr val="000000"/>
                </a:solidFill>
                <a:effectLst/>
                <a:uLnTx/>
                <a:uFillTx/>
                <a:latin typeface="Calibri" panose="020F0502020204030204"/>
                <a:ea typeface="+mn-ea"/>
                <a:cs typeface="+mn-cs"/>
              </a:rPr>
              <a:t>Cost</a:t>
            </a: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rPr>
              <a:t>: Provider declined to give an estimated cost, instead deferring to current ICAA contract.</a:t>
            </a:r>
            <a:endParaRPr lang="en-US" sz="1600" b="1" dirty="0">
              <a:solidFill>
                <a:srgbClr val="B75030"/>
              </a:solidFill>
              <a:latin typeface="Montserrat"/>
            </a:endParaRPr>
          </a:p>
          <a:p>
            <a:endParaRPr lang="en-US" sz="1000" dirty="0"/>
          </a:p>
          <a:p>
            <a:pPr lvl="0">
              <a:defRPr/>
            </a:pPr>
            <a:r>
              <a:rPr lang="en-US" sz="1400" b="1" dirty="0">
                <a:solidFill>
                  <a:srgbClr val="B75030"/>
                </a:solidFill>
                <a:latin typeface="Montserrat"/>
              </a:rPr>
              <a:t>T.H.O. Capabilities and Value</a:t>
            </a:r>
          </a:p>
          <a:p>
            <a:pPr lvl="0">
              <a:defRPr/>
            </a:pPr>
            <a:endParaRPr lang="en-US" sz="500" dirty="0">
              <a:solidFill>
                <a:srgbClr val="000000"/>
              </a:solidFill>
            </a:endParaRPr>
          </a:p>
          <a:p>
            <a:pPr marL="171450" lvl="0" indent="-171450">
              <a:buFont typeface="Arial" panose="020B0604020202020204" pitchFamily="34" charset="0"/>
              <a:buChar char="•"/>
              <a:defRPr/>
            </a:pPr>
            <a:r>
              <a:rPr lang="en-US" sz="1000" b="1" i="1" dirty="0"/>
              <a:t>Description</a:t>
            </a:r>
            <a:r>
              <a:rPr lang="en-US" sz="1000" dirty="0"/>
              <a:t>: </a:t>
            </a:r>
            <a:r>
              <a:rPr lang="en-US" sz="1000" dirty="0">
                <a:solidFill>
                  <a:srgbClr val="000000"/>
                </a:solidFill>
              </a:rPr>
              <a:t>T.H.O. was the lowest rated system overall, with an average usability rating between ‘Poor’ and ‘Fair.’ Data entry and T.H.O.’s user interface were positively rated features among CAN staff who use T.H.O.. However, the system’s limitations on bulk import and lack of agency customization on client intake limit the Data Entry rating to ‘Fair’. The reporting system has significant user flexibility, but is complicated to use and a “bug in the system” contributes to inaccurate reports, even occasionally when running the same report with no data updates. The nature of the system also makes it difficult for agencies to customize for their own programs, as large system changes require approval from community action clients across the country, and small changes lead to unused fields for other agencies.</a:t>
            </a:r>
          </a:p>
          <a:p>
            <a:pPr marL="171450" indent="-171450">
              <a:buFont typeface="Arial" panose="020B0604020202020204" pitchFamily="34" charset="0"/>
              <a:buChar char="•"/>
              <a:defRPr/>
            </a:pPr>
            <a:r>
              <a:rPr lang="en-US" sz="1000" b="1" i="1" dirty="0"/>
              <a:t>Strengths: </a:t>
            </a:r>
            <a:r>
              <a:rPr lang="en-US" sz="1000" dirty="0"/>
              <a:t>Data entry is generally simple, with auto-population available from LIHEAP and CSBG online forms. Extensive role-based access supports security. Strong integration with Orion fiscal software.</a:t>
            </a:r>
            <a:endParaRPr lang="en-US" sz="1000" dirty="0">
              <a:solidFill>
                <a:srgbClr val="000000"/>
              </a:solidFill>
            </a:endParaRPr>
          </a:p>
          <a:p>
            <a:pPr marL="171450" indent="-171450">
              <a:buFont typeface="Arial" panose="020B0604020202020204" pitchFamily="34" charset="0"/>
              <a:buChar char="•"/>
              <a:defRPr/>
            </a:pPr>
            <a:r>
              <a:rPr lang="en-US" sz="1000" b="1" i="1" dirty="0">
                <a:solidFill>
                  <a:srgbClr val="000000"/>
                </a:solidFill>
              </a:rPr>
              <a:t>Gaps/missing features</a:t>
            </a:r>
            <a:r>
              <a:rPr lang="en-US" sz="1000" dirty="0">
                <a:solidFill>
                  <a:srgbClr val="000000"/>
                </a:solidFill>
              </a:rPr>
              <a:t>: Significantly, T.H.O. had the only critical failure noted in our five-system evaluation. Stakeholders repeatedly described how the system would provide inaccurate and inconsistent reports due to a “bug in the system.” This coding failure was confirmed in our interviews with the data system provider, and by all accounts would continue unabated as long as the system remains in use. Additional gaps include no Weatherization support, no API or easy system integration (other than Orion), limited technical support, complexity in running reports, and security concerns expressed by CAN staff. </a:t>
            </a:r>
          </a:p>
          <a:p>
            <a:pPr marL="171450" indent="-171450">
              <a:buFont typeface="Arial" panose="020B0604020202020204" pitchFamily="34" charset="0"/>
              <a:buChar char="•"/>
              <a:defRPr/>
            </a:pPr>
            <a:r>
              <a:rPr lang="en-US" sz="1000" b="1" i="1" dirty="0">
                <a:solidFill>
                  <a:srgbClr val="000000"/>
                </a:solidFill>
              </a:rPr>
              <a:t>Cost</a:t>
            </a:r>
            <a:r>
              <a:rPr lang="en-US" sz="1000" dirty="0">
                <a:solidFill>
                  <a:srgbClr val="000000"/>
                </a:solidFill>
              </a:rPr>
              <a:t>: About $6,000 annually, per agency, in current Iowa contract.</a:t>
            </a:r>
          </a:p>
          <a:p>
            <a:endParaRPr lang="en-US" sz="1100" dirty="0"/>
          </a:p>
        </p:txBody>
      </p:sp>
      <p:sp>
        <p:nvSpPr>
          <p:cNvPr id="2" name="TextBox 1">
            <a:extLst>
              <a:ext uri="{FF2B5EF4-FFF2-40B4-BE49-F238E27FC236}">
                <a16:creationId xmlns:a16="http://schemas.microsoft.com/office/drawing/2014/main" id="{883C362D-A099-4D64-931E-B7D2ECEB731A}"/>
              </a:ext>
            </a:extLst>
          </p:cNvPr>
          <p:cNvSpPr txBox="1"/>
          <p:nvPr/>
        </p:nvSpPr>
        <p:spPr>
          <a:xfrm>
            <a:off x="626804" y="3913591"/>
            <a:ext cx="184731" cy="369332"/>
          </a:xfrm>
          <a:prstGeom prst="rect">
            <a:avLst/>
          </a:prstGeom>
          <a:noFill/>
        </p:spPr>
        <p:txBody>
          <a:bodyPr wrap="none" rtlCol="0">
            <a:spAutoFit/>
          </a:bodyPr>
          <a:lstStyle/>
          <a:p>
            <a:endParaRPr lang="en-US" dirty="0"/>
          </a:p>
        </p:txBody>
      </p:sp>
      <p:sp>
        <p:nvSpPr>
          <p:cNvPr id="5" name="Slide Number Placeholder 32">
            <a:extLst>
              <a:ext uri="{FF2B5EF4-FFF2-40B4-BE49-F238E27FC236}">
                <a16:creationId xmlns:a16="http://schemas.microsoft.com/office/drawing/2014/main" id="{30042623-0B02-46A2-9641-78D497FD1647}"/>
              </a:ext>
            </a:extLst>
          </p:cNvPr>
          <p:cNvSpPr>
            <a:spLocks noGrp="1"/>
          </p:cNvSpPr>
          <p:nvPr>
            <p:ph type="sldNum" sz="quarter" idx="12"/>
          </p:nvPr>
        </p:nvSpPr>
        <p:spPr>
          <a:xfrm>
            <a:off x="5489258" y="9658359"/>
            <a:ext cx="1748790" cy="307766"/>
          </a:xfrm>
        </p:spPr>
        <p:txBody>
          <a:bodyPr/>
          <a:lstStyle/>
          <a:p>
            <a:fld id="{91AEE98E-A341-2644-AFBB-D39E52AE52BE}" type="slidenum">
              <a:rPr lang="en-US" smtClean="0"/>
              <a:pPr/>
              <a:t>4</a:t>
            </a:fld>
            <a:endParaRPr lang="en-US" dirty="0"/>
          </a:p>
        </p:txBody>
      </p:sp>
      <p:sp>
        <p:nvSpPr>
          <p:cNvPr id="7" name="Footer Placeholder 33">
            <a:extLst>
              <a:ext uri="{FF2B5EF4-FFF2-40B4-BE49-F238E27FC236}">
                <a16:creationId xmlns:a16="http://schemas.microsoft.com/office/drawing/2014/main" id="{5095B11C-E1AF-49BB-87B0-DF7179188412}"/>
              </a:ext>
            </a:extLst>
          </p:cNvPr>
          <p:cNvSpPr>
            <a:spLocks noGrp="1"/>
          </p:cNvSpPr>
          <p:nvPr>
            <p:ph type="ftr" sz="quarter" idx="11"/>
          </p:nvPr>
        </p:nvSpPr>
        <p:spPr>
          <a:xfrm>
            <a:off x="534352" y="9550400"/>
            <a:ext cx="4663441" cy="307766"/>
          </a:xfrm>
        </p:spPr>
        <p:txBody>
          <a:bodyPr/>
          <a:lstStyle/>
          <a:p>
            <a:r>
              <a:rPr lang="en-US" dirty="0"/>
              <a:t>Evaluation of Five Data Systems</a:t>
            </a:r>
          </a:p>
        </p:txBody>
      </p:sp>
    </p:spTree>
    <p:custDataLst>
      <p:tags r:id="rId1"/>
    </p:custDataLst>
    <p:extLst>
      <p:ext uri="{BB962C8B-B14F-4D97-AF65-F5344CB8AC3E}">
        <p14:creationId xmlns:p14="http://schemas.microsoft.com/office/powerpoint/2010/main" val="55796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D5AF20-27E9-4A82-B863-F3E09F4AD168}"/>
              </a:ext>
            </a:extLst>
          </p:cNvPr>
          <p:cNvSpPr>
            <a:spLocks noGrp="1"/>
          </p:cNvSpPr>
          <p:nvPr>
            <p:ph type="sldNum" sz="quarter" idx="12"/>
          </p:nvPr>
        </p:nvSpPr>
        <p:spPr>
          <a:xfrm>
            <a:off x="5489258" y="9649034"/>
            <a:ext cx="1748790" cy="307766"/>
          </a:xfrm>
        </p:spPr>
        <p:txBody>
          <a:bodyPr/>
          <a:lstStyle/>
          <a:p>
            <a:fld id="{91AEE98E-A341-2644-AFBB-D39E52AE52BE}" type="slidenum">
              <a:rPr lang="en-US" smtClean="0"/>
              <a:pPr/>
              <a:t>5</a:t>
            </a:fld>
            <a:endParaRPr lang="en-US" dirty="0"/>
          </a:p>
        </p:txBody>
      </p:sp>
      <p:pic>
        <p:nvPicPr>
          <p:cNvPr id="7" name="Picture 6">
            <a:extLst>
              <a:ext uri="{FF2B5EF4-FFF2-40B4-BE49-F238E27FC236}">
                <a16:creationId xmlns:a16="http://schemas.microsoft.com/office/drawing/2014/main" id="{8AC7BC4B-FB19-42DD-92A0-83EEA0F26765}"/>
              </a:ext>
            </a:extLst>
          </p:cNvPr>
          <p:cNvPicPr>
            <a:picLocks noChangeAspect="1"/>
          </p:cNvPicPr>
          <p:nvPr/>
        </p:nvPicPr>
        <p:blipFill rotWithShape="1">
          <a:blip r:embed="rId2"/>
          <a:srcRect t="19706"/>
          <a:stretch/>
        </p:blipFill>
        <p:spPr>
          <a:xfrm>
            <a:off x="205141" y="2788300"/>
            <a:ext cx="7279382" cy="3855166"/>
          </a:xfrm>
          <a:prstGeom prst="rect">
            <a:avLst/>
          </a:prstGeom>
        </p:spPr>
      </p:pic>
      <p:sp>
        <p:nvSpPr>
          <p:cNvPr id="4" name="TextBox 3">
            <a:extLst>
              <a:ext uri="{FF2B5EF4-FFF2-40B4-BE49-F238E27FC236}">
                <a16:creationId xmlns:a16="http://schemas.microsoft.com/office/drawing/2014/main" id="{8B4D05CF-A24A-49CA-BC9B-40C99F8D61E4}"/>
              </a:ext>
            </a:extLst>
          </p:cNvPr>
          <p:cNvSpPr txBox="1"/>
          <p:nvPr/>
        </p:nvSpPr>
        <p:spPr>
          <a:xfrm>
            <a:off x="256980" y="1362184"/>
            <a:ext cx="6230471" cy="369332"/>
          </a:xfrm>
          <a:prstGeom prst="rect">
            <a:avLst/>
          </a:prstGeom>
          <a:noFill/>
        </p:spPr>
        <p:txBody>
          <a:bodyPr wrap="square" rtlCol="0">
            <a:spAutoFit/>
          </a:bodyPr>
          <a:lstStyle/>
          <a:p>
            <a:r>
              <a:rPr lang="en-US" b="1" dirty="0">
                <a:solidFill>
                  <a:srgbClr val="B75030"/>
                </a:solidFill>
                <a:latin typeface="Montserrat" pitchFamily="2" charset="77"/>
              </a:rPr>
              <a:t>Summary Apples-to-Apples Matrix</a:t>
            </a:r>
            <a:endParaRPr lang="en-US" dirty="0"/>
          </a:p>
        </p:txBody>
      </p:sp>
      <p:sp>
        <p:nvSpPr>
          <p:cNvPr id="8" name="TextBox 7">
            <a:extLst>
              <a:ext uri="{FF2B5EF4-FFF2-40B4-BE49-F238E27FC236}">
                <a16:creationId xmlns:a16="http://schemas.microsoft.com/office/drawing/2014/main" id="{E06D0D8B-8E61-4D50-9DF0-93C9F3378D86}"/>
              </a:ext>
            </a:extLst>
          </p:cNvPr>
          <p:cNvSpPr txBox="1"/>
          <p:nvPr/>
        </p:nvSpPr>
        <p:spPr>
          <a:xfrm>
            <a:off x="256980" y="1750168"/>
            <a:ext cx="6675043" cy="900246"/>
          </a:xfrm>
          <a:prstGeom prst="rect">
            <a:avLst/>
          </a:prstGeom>
          <a:noFill/>
        </p:spPr>
        <p:txBody>
          <a:bodyPr wrap="square" rtlCol="0">
            <a:spAutoFit/>
          </a:bodyPr>
          <a:lstStyle/>
          <a:p>
            <a:r>
              <a:rPr lang="en-US" sz="1050" dirty="0"/>
              <a:t>The matrix below summarizes the results of the detailed evaluation of each of the five programs across the six usability features. Ratings are based on a four point scale, with  four stars indicating a rating of ‘Excellent’, three stars indicating a rating of ‘Good’, two stars indicating a rating of ‘Fair’, and one star indicating a rating of ‘Poor.’</a:t>
            </a:r>
          </a:p>
          <a:p>
            <a:endParaRPr lang="en-US" sz="1050" dirty="0"/>
          </a:p>
          <a:p>
            <a:r>
              <a:rPr lang="en-US" sz="1050" dirty="0"/>
              <a:t>A more detailed accounting of the features that led to the rating are provided on the next page.</a:t>
            </a:r>
          </a:p>
        </p:txBody>
      </p:sp>
      <p:sp>
        <p:nvSpPr>
          <p:cNvPr id="9" name="TextBox 8">
            <a:extLst>
              <a:ext uri="{FF2B5EF4-FFF2-40B4-BE49-F238E27FC236}">
                <a16:creationId xmlns:a16="http://schemas.microsoft.com/office/drawing/2014/main" id="{129FEE01-D166-4CE7-89BD-C53C8F045BAC}"/>
              </a:ext>
            </a:extLst>
          </p:cNvPr>
          <p:cNvSpPr txBox="1"/>
          <p:nvPr/>
        </p:nvSpPr>
        <p:spPr>
          <a:xfrm>
            <a:off x="319703" y="398401"/>
            <a:ext cx="4708483" cy="656590"/>
          </a:xfrm>
          <a:prstGeom prst="rect">
            <a:avLst/>
          </a:prstGeom>
          <a:noFill/>
        </p:spPr>
        <p:txBody>
          <a:bodyPr wrap="square" rtlCol="0">
            <a:spAutoFit/>
          </a:bodyPr>
          <a:lstStyle/>
          <a:p>
            <a:pPr>
              <a:lnSpc>
                <a:spcPts val="2160"/>
              </a:lnSpc>
            </a:pPr>
            <a:r>
              <a:rPr lang="en-US" sz="2400" dirty="0">
                <a:solidFill>
                  <a:schemeClr val="bg2"/>
                </a:solidFill>
                <a:latin typeface="Montserrat"/>
              </a:rPr>
              <a:t>Community Action Network</a:t>
            </a:r>
            <a:br>
              <a:rPr lang="en-US" sz="2400" dirty="0">
                <a:solidFill>
                  <a:schemeClr val="bg2"/>
                </a:solidFill>
                <a:latin typeface="Montserrat" pitchFamily="2" charset="77"/>
              </a:rPr>
            </a:br>
            <a:r>
              <a:rPr lang="en-US" sz="2000" dirty="0">
                <a:solidFill>
                  <a:schemeClr val="bg2"/>
                </a:solidFill>
                <a:latin typeface="Montserrat" pitchFamily="2" charset="77"/>
              </a:rPr>
              <a:t>Evaluation of Five Data Systems </a:t>
            </a:r>
          </a:p>
        </p:txBody>
      </p:sp>
      <p:sp>
        <p:nvSpPr>
          <p:cNvPr id="10" name="Footer Placeholder 33">
            <a:extLst>
              <a:ext uri="{FF2B5EF4-FFF2-40B4-BE49-F238E27FC236}">
                <a16:creationId xmlns:a16="http://schemas.microsoft.com/office/drawing/2014/main" id="{1D1878A5-7EF0-4C0B-8928-0D1CDD749EB0}"/>
              </a:ext>
            </a:extLst>
          </p:cNvPr>
          <p:cNvSpPr>
            <a:spLocks noGrp="1"/>
          </p:cNvSpPr>
          <p:nvPr>
            <p:ph type="ftr" sz="quarter" idx="11"/>
          </p:nvPr>
        </p:nvSpPr>
        <p:spPr>
          <a:xfrm>
            <a:off x="534352" y="9550400"/>
            <a:ext cx="4663441" cy="307766"/>
          </a:xfrm>
        </p:spPr>
        <p:txBody>
          <a:bodyPr/>
          <a:lstStyle/>
          <a:p>
            <a:r>
              <a:rPr lang="en-US" dirty="0"/>
              <a:t>Evaluation of Five Data Systems</a:t>
            </a:r>
          </a:p>
        </p:txBody>
      </p:sp>
    </p:spTree>
    <p:extLst>
      <p:ext uri="{BB962C8B-B14F-4D97-AF65-F5344CB8AC3E}">
        <p14:creationId xmlns:p14="http://schemas.microsoft.com/office/powerpoint/2010/main" val="282608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7EA06F7-F97C-4EE1-AF74-3258B68E1457}"/>
              </a:ext>
            </a:extLst>
          </p:cNvPr>
          <p:cNvSpPr/>
          <p:nvPr/>
        </p:nvSpPr>
        <p:spPr>
          <a:xfrm>
            <a:off x="0" y="159658"/>
            <a:ext cx="7772400" cy="90540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a:extLst>
              <a:ext uri="{FF2B5EF4-FFF2-40B4-BE49-F238E27FC236}">
                <a16:creationId xmlns:a16="http://schemas.microsoft.com/office/drawing/2014/main" id="{DF0AEC38-DCDC-48B2-AAEF-A807DDF99D2E}"/>
              </a:ext>
            </a:extLst>
          </p:cNvPr>
          <p:cNvGraphicFramePr>
            <a:graphicFrameLocks noChangeAspect="1"/>
          </p:cNvGraphicFramePr>
          <p:nvPr>
            <p:extLst>
              <p:ext uri="{D42A27DB-BD31-4B8C-83A1-F6EECF244321}">
                <p14:modId xmlns:p14="http://schemas.microsoft.com/office/powerpoint/2010/main" val="157636507"/>
              </p:ext>
            </p:extLst>
          </p:nvPr>
        </p:nvGraphicFramePr>
        <p:xfrm>
          <a:off x="148046" y="508000"/>
          <a:ext cx="7596167" cy="9448800"/>
        </p:xfrm>
        <a:graphic>
          <a:graphicData uri="http://schemas.openxmlformats.org/presentationml/2006/ole">
            <mc:AlternateContent xmlns:mc="http://schemas.openxmlformats.org/markup-compatibility/2006">
              <mc:Choice xmlns:v="urn:schemas-microsoft-com:vml" Requires="v">
                <p:oleObj spid="_x0000_s1042" name="Document" r:id="rId3" imgW="6872357" imgH="8788677" progId="Word.Document.12">
                  <p:embed/>
                </p:oleObj>
              </mc:Choice>
              <mc:Fallback>
                <p:oleObj name="Document" r:id="rId3" imgW="6872357" imgH="8788677" progId="Word.Document.12">
                  <p:embed/>
                  <p:pic>
                    <p:nvPicPr>
                      <p:cNvPr id="5" name="Object 4">
                        <a:extLst>
                          <a:ext uri="{FF2B5EF4-FFF2-40B4-BE49-F238E27FC236}">
                            <a16:creationId xmlns:a16="http://schemas.microsoft.com/office/drawing/2014/main" id="{DF0AEC38-DCDC-48B2-AAEF-A807DDF99D2E}"/>
                          </a:ext>
                        </a:extLst>
                      </p:cNvPr>
                      <p:cNvPicPr/>
                      <p:nvPr/>
                    </p:nvPicPr>
                    <p:blipFill>
                      <a:blip r:embed="rId4"/>
                      <a:stretch>
                        <a:fillRect/>
                      </a:stretch>
                    </p:blipFill>
                    <p:spPr>
                      <a:xfrm>
                        <a:off x="148046" y="508000"/>
                        <a:ext cx="7596167" cy="9448800"/>
                      </a:xfrm>
                      <a:prstGeom prst="rect">
                        <a:avLst/>
                      </a:prstGeom>
                    </p:spPr>
                  </p:pic>
                </p:oleObj>
              </mc:Fallback>
            </mc:AlternateContent>
          </a:graphicData>
        </a:graphic>
      </p:graphicFrame>
      <p:sp>
        <p:nvSpPr>
          <p:cNvPr id="3" name="Slide Number Placeholder 2">
            <a:extLst>
              <a:ext uri="{FF2B5EF4-FFF2-40B4-BE49-F238E27FC236}">
                <a16:creationId xmlns:a16="http://schemas.microsoft.com/office/drawing/2014/main" id="{05D5AF20-27E9-4A82-B863-F3E09F4AD168}"/>
              </a:ext>
            </a:extLst>
          </p:cNvPr>
          <p:cNvSpPr>
            <a:spLocks noGrp="1"/>
          </p:cNvSpPr>
          <p:nvPr>
            <p:ph type="sldNum" sz="quarter" idx="12"/>
          </p:nvPr>
        </p:nvSpPr>
        <p:spPr>
          <a:xfrm>
            <a:off x="5489258" y="9649034"/>
            <a:ext cx="1748790" cy="307766"/>
          </a:xfrm>
        </p:spPr>
        <p:txBody>
          <a:bodyPr/>
          <a:lstStyle/>
          <a:p>
            <a:fld id="{91AEE98E-A341-2644-AFBB-D39E52AE52BE}" type="slidenum">
              <a:rPr lang="en-US" smtClean="0"/>
              <a:pPr/>
              <a:t>6</a:t>
            </a:fld>
            <a:endParaRPr lang="en-US" dirty="0"/>
          </a:p>
        </p:txBody>
      </p:sp>
      <p:sp>
        <p:nvSpPr>
          <p:cNvPr id="4" name="Rectangle 3">
            <a:extLst>
              <a:ext uri="{FF2B5EF4-FFF2-40B4-BE49-F238E27FC236}">
                <a16:creationId xmlns:a16="http://schemas.microsoft.com/office/drawing/2014/main" id="{ACC73843-A41D-4644-AFDF-6869DDC2D4E3}"/>
              </a:ext>
            </a:extLst>
          </p:cNvPr>
          <p:cNvSpPr/>
          <p:nvPr/>
        </p:nvSpPr>
        <p:spPr>
          <a:xfrm>
            <a:off x="59928" y="159658"/>
            <a:ext cx="5578871" cy="369332"/>
          </a:xfrm>
          <a:prstGeom prst="rect">
            <a:avLst/>
          </a:prstGeom>
        </p:spPr>
        <p:txBody>
          <a:bodyPr wrap="square">
            <a:spAutoFit/>
          </a:bodyPr>
          <a:lstStyle/>
          <a:p>
            <a:r>
              <a:rPr lang="en-US" b="1" dirty="0">
                <a:solidFill>
                  <a:srgbClr val="B75030"/>
                </a:solidFill>
                <a:latin typeface="Montserrat" pitchFamily="2" charset="77"/>
              </a:rPr>
              <a:t>Detailed Apples-to-Apples Matrix</a:t>
            </a:r>
            <a:endParaRPr lang="en-US" dirty="0"/>
          </a:p>
        </p:txBody>
      </p:sp>
      <p:sp>
        <p:nvSpPr>
          <p:cNvPr id="7" name="Footer Placeholder 33">
            <a:extLst>
              <a:ext uri="{FF2B5EF4-FFF2-40B4-BE49-F238E27FC236}">
                <a16:creationId xmlns:a16="http://schemas.microsoft.com/office/drawing/2014/main" id="{86A70EE7-D38D-4A8D-8058-0C009E0E5F83}"/>
              </a:ext>
            </a:extLst>
          </p:cNvPr>
          <p:cNvSpPr>
            <a:spLocks noGrp="1"/>
          </p:cNvSpPr>
          <p:nvPr>
            <p:ph type="ftr" sz="quarter" idx="11"/>
          </p:nvPr>
        </p:nvSpPr>
        <p:spPr>
          <a:xfrm>
            <a:off x="534352" y="9704283"/>
            <a:ext cx="4663441" cy="307766"/>
          </a:xfrm>
        </p:spPr>
        <p:txBody>
          <a:bodyPr/>
          <a:lstStyle/>
          <a:p>
            <a:r>
              <a:rPr lang="en-US" dirty="0"/>
              <a:t>Evaluation of Five Data Systems</a:t>
            </a:r>
          </a:p>
        </p:txBody>
      </p:sp>
    </p:spTree>
    <p:extLst>
      <p:ext uri="{BB962C8B-B14F-4D97-AF65-F5344CB8AC3E}">
        <p14:creationId xmlns:p14="http://schemas.microsoft.com/office/powerpoint/2010/main" val="317606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
  <p:tag name="ARTICULATE_DESIGN_ID_OFFICE THEME" val="gnCJiDlO"/>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C">
      <a:dk1>
        <a:srgbClr val="000000"/>
      </a:dk1>
      <a:lt1>
        <a:srgbClr val="FFFFFF"/>
      </a:lt1>
      <a:dk2>
        <a:srgbClr val="6D6E70"/>
      </a:dk2>
      <a:lt2>
        <a:srgbClr val="6D6E70"/>
      </a:lt2>
      <a:accent1>
        <a:srgbClr val="2E6B8E"/>
      </a:accent1>
      <a:accent2>
        <a:srgbClr val="8CADCF"/>
      </a:accent2>
      <a:accent3>
        <a:srgbClr val="91BF3E"/>
      </a:accent3>
      <a:accent4>
        <a:srgbClr val="687964"/>
      </a:accent4>
      <a:accent5>
        <a:srgbClr val="B75030"/>
      </a:accent5>
      <a:accent6>
        <a:srgbClr val="D8593C"/>
      </a:accent6>
      <a:hlink>
        <a:srgbClr val="ECCE16"/>
      </a:hlink>
      <a:folHlink>
        <a:srgbClr val="E9B13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3494</TotalTime>
  <Words>3385</Words>
  <Application>Microsoft Office PowerPoint</Application>
  <PresentationFormat>Custom</PresentationFormat>
  <Paragraphs>92</Paragraphs>
  <Slides>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vt:lpstr>
      <vt:lpstr>Calibri</vt:lpstr>
      <vt:lpstr>Helvetica Neue Medium</vt:lpstr>
      <vt:lpstr>Montserrat</vt:lpstr>
      <vt:lpstr>Open Sans</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sumeracki@outlook.com</dc:creator>
  <cp:lastModifiedBy>Dorius, Cassandra J [HD FS]</cp:lastModifiedBy>
  <cp:revision>380</cp:revision>
  <cp:lastPrinted>2023-02-04T04:23:37Z</cp:lastPrinted>
  <dcterms:created xsi:type="dcterms:W3CDTF">2021-08-10T19:38:01Z</dcterms:created>
  <dcterms:modified xsi:type="dcterms:W3CDTF">2023-02-12T00:04:01Z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C1651038-EB68-431C-9C82-056FF4E85147</vt:lpwstr>
  </property>
  <property fmtid="{D5CDD505-2E9C-101B-9397-08002B2CF9AE}" pid="3" name="ArticulatePath">
    <vt:lpwstr>PSC Policy Brief</vt:lpwstr>
  </property>
</Properties>
</file>